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ov"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1"/>
  </p:notesMasterIdLst>
  <p:handoutMasterIdLst>
    <p:handoutMasterId r:id="rId52"/>
  </p:handoutMasterIdLst>
  <p:sldIdLst>
    <p:sldId id="256" r:id="rId2"/>
    <p:sldId id="489" r:id="rId3"/>
    <p:sldId id="538" r:id="rId4"/>
    <p:sldId id="540" r:id="rId5"/>
    <p:sldId id="541" r:id="rId6"/>
    <p:sldId id="539" r:id="rId7"/>
    <p:sldId id="491" r:id="rId8"/>
    <p:sldId id="493" r:id="rId9"/>
    <p:sldId id="542" r:id="rId10"/>
    <p:sldId id="494" r:id="rId11"/>
    <p:sldId id="496" r:id="rId12"/>
    <p:sldId id="497" r:id="rId13"/>
    <p:sldId id="498" r:id="rId14"/>
    <p:sldId id="499" r:id="rId15"/>
    <p:sldId id="502" r:id="rId16"/>
    <p:sldId id="500" r:id="rId17"/>
    <p:sldId id="504" r:id="rId18"/>
    <p:sldId id="505" r:id="rId19"/>
    <p:sldId id="508" r:id="rId20"/>
    <p:sldId id="501" r:id="rId21"/>
    <p:sldId id="503" r:id="rId22"/>
    <p:sldId id="509" r:id="rId23"/>
    <p:sldId id="507" r:id="rId24"/>
    <p:sldId id="512" r:id="rId25"/>
    <p:sldId id="513" r:id="rId26"/>
    <p:sldId id="510" r:id="rId27"/>
    <p:sldId id="511" r:id="rId28"/>
    <p:sldId id="514" r:id="rId29"/>
    <p:sldId id="515" r:id="rId30"/>
    <p:sldId id="516" r:id="rId31"/>
    <p:sldId id="520" r:id="rId32"/>
    <p:sldId id="517" r:id="rId33"/>
    <p:sldId id="519" r:id="rId34"/>
    <p:sldId id="521" r:id="rId35"/>
    <p:sldId id="518" r:id="rId36"/>
    <p:sldId id="522" r:id="rId37"/>
    <p:sldId id="525" r:id="rId38"/>
    <p:sldId id="523" r:id="rId39"/>
    <p:sldId id="526" r:id="rId40"/>
    <p:sldId id="528" r:id="rId41"/>
    <p:sldId id="529" r:id="rId42"/>
    <p:sldId id="524" r:id="rId43"/>
    <p:sldId id="530" r:id="rId44"/>
    <p:sldId id="531" r:id="rId45"/>
    <p:sldId id="534" r:id="rId46"/>
    <p:sldId id="532" r:id="rId47"/>
    <p:sldId id="533" r:id="rId48"/>
    <p:sldId id="535" r:id="rId49"/>
    <p:sldId id="537" r:id="rId5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2EE8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486" autoAdjust="0"/>
  </p:normalViewPr>
  <p:slideViewPr>
    <p:cSldViewPr snapToGrid="0" snapToObjects="1">
      <p:cViewPr>
        <p:scale>
          <a:sx n="72" d="100"/>
          <a:sy n="72" d="100"/>
        </p:scale>
        <p:origin x="-125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interSettings" Target="printerSettings/printerSettings1.bin"/><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A5D37F-9BA4-4444-B684-26FBA8BC9A00}" type="datetimeFigureOut">
              <a:rPr lang="en-US" smtClean="0"/>
              <a:t>2/4/15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A68E17-38B7-DD48-A421-5E610F25F986}" type="slidenum">
              <a:rPr lang="en-US" smtClean="0"/>
              <a:t>‹#›</a:t>
            </a:fld>
            <a:endParaRPr lang="en-US"/>
          </a:p>
        </p:txBody>
      </p:sp>
    </p:spTree>
    <p:extLst>
      <p:ext uri="{BB962C8B-B14F-4D97-AF65-F5344CB8AC3E}">
        <p14:creationId xmlns:p14="http://schemas.microsoft.com/office/powerpoint/2010/main" val="91338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6BF0CB-A1D9-1441-AB6B-F75FDC005012}" type="datetimeFigureOut">
              <a:rPr lang="en-US" smtClean="0"/>
              <a:t>2/4/15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D82793-02F4-5D4D-89E6-D9D1BFE83A44}" type="slidenum">
              <a:rPr lang="en-US" smtClean="0"/>
              <a:t>‹#›</a:t>
            </a:fld>
            <a:endParaRPr lang="en-US"/>
          </a:p>
        </p:txBody>
      </p:sp>
    </p:spTree>
    <p:extLst>
      <p:ext uri="{BB962C8B-B14F-4D97-AF65-F5344CB8AC3E}">
        <p14:creationId xmlns:p14="http://schemas.microsoft.com/office/powerpoint/2010/main" val="42012422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Walter Pitts, John von Neumann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a:t>
            </a:fld>
            <a:endParaRPr lang="en-US"/>
          </a:p>
        </p:txBody>
      </p:sp>
    </p:spTree>
    <p:extLst>
      <p:ext uri="{BB962C8B-B14F-4D97-AF65-F5344CB8AC3E}">
        <p14:creationId xmlns:p14="http://schemas.microsoft.com/office/powerpoint/2010/main" val="801167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Row reduction can be done by hand (see the posted</a:t>
            </a:r>
            <a:r>
              <a:rPr lang="en-US" baseline="0" dirty="0" smtClean="0"/>
              <a:t> PDF under lecture 5 if you are curious) but in practice it is easiest to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13</a:t>
            </a:fld>
            <a:endParaRPr lang="en-US"/>
          </a:p>
        </p:txBody>
      </p:sp>
    </p:spTree>
    <p:extLst>
      <p:ext uri="{BB962C8B-B14F-4D97-AF65-F5344CB8AC3E}">
        <p14:creationId xmlns:p14="http://schemas.microsoft.com/office/powerpoint/2010/main" val="597492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Row reduction can be done by hand (see the posted</a:t>
            </a:r>
            <a:r>
              <a:rPr lang="en-US" baseline="0" dirty="0" smtClean="0"/>
              <a:t> PDF under lecture 5 if you are curious) but in practice it is easiest to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14</a:t>
            </a:fld>
            <a:endParaRPr lang="en-US"/>
          </a:p>
        </p:txBody>
      </p:sp>
    </p:spTree>
    <p:extLst>
      <p:ext uri="{BB962C8B-B14F-4D97-AF65-F5344CB8AC3E}">
        <p14:creationId xmlns:p14="http://schemas.microsoft.com/office/powerpoint/2010/main" val="597492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saw last</a:t>
            </a:r>
            <a:r>
              <a:rPr lang="en-US" baseline="0" dirty="0" smtClean="0"/>
              <a:t> Monday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16</a:t>
            </a:fld>
            <a:endParaRPr lang="en-US"/>
          </a:p>
        </p:txBody>
      </p:sp>
    </p:spTree>
    <p:extLst>
      <p:ext uri="{BB962C8B-B14F-4D97-AF65-F5344CB8AC3E}">
        <p14:creationId xmlns:p14="http://schemas.microsoft.com/office/powerpoint/2010/main" val="2341935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Emphasize that E is the </a:t>
            </a:r>
            <a:r>
              <a:rPr lang="en-US" i="1" dirty="0" smtClean="0"/>
              <a:t>free</a:t>
            </a:r>
            <a:r>
              <a:rPr lang="en-US" i="0" dirty="0" smtClean="0"/>
              <a:t>,</a:t>
            </a:r>
            <a:r>
              <a:rPr lang="en-US" i="0" baseline="0" dirty="0" smtClean="0"/>
              <a:t> not </a:t>
            </a:r>
            <a:r>
              <a:rPr lang="en-US" i="1" baseline="0" dirty="0" smtClean="0"/>
              <a:t>total</a:t>
            </a:r>
            <a:r>
              <a:rPr lang="en-US" i="0" baseline="0" dirty="0" smtClean="0"/>
              <a:t>, concentration of enzyme. Some of the enzyme might be bound to substrate and product as well.</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17</a:t>
            </a:fld>
            <a:endParaRPr lang="en-US"/>
          </a:p>
        </p:txBody>
      </p:sp>
    </p:spTree>
    <p:extLst>
      <p:ext uri="{BB962C8B-B14F-4D97-AF65-F5344CB8AC3E}">
        <p14:creationId xmlns:p14="http://schemas.microsoft.com/office/powerpoint/2010/main" val="2341935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Sucrose is table sugar</a:t>
            </a:r>
            <a:r>
              <a:rPr lang="en-US" baseline="0" dirty="0" smtClean="0"/>
              <a:t> and is dextrorotary; fructose is strongly levorotary, glucose only modestly dextrorotary.</a:t>
            </a:r>
            <a:endParaRPr lang="en-US" dirty="0" smtClean="0"/>
          </a:p>
        </p:txBody>
      </p:sp>
      <p:sp>
        <p:nvSpPr>
          <p:cNvPr id="4" name="Slide Number Placeholder 3"/>
          <p:cNvSpPr>
            <a:spLocks noGrp="1"/>
          </p:cNvSpPr>
          <p:nvPr>
            <p:ph type="sldNum" sz="quarter" idx="10"/>
          </p:nvPr>
        </p:nvSpPr>
        <p:spPr/>
        <p:txBody>
          <a:bodyPr/>
          <a:lstStyle/>
          <a:p>
            <a:fld id="{8CD82793-02F4-5D4D-89E6-D9D1BFE83A44}" type="slidenum">
              <a:rPr lang="en-US" smtClean="0"/>
              <a:t>18</a:t>
            </a:fld>
            <a:endParaRPr lang="en-US"/>
          </a:p>
        </p:txBody>
      </p:sp>
    </p:spTree>
    <p:extLst>
      <p:ext uri="{BB962C8B-B14F-4D97-AF65-F5344CB8AC3E}">
        <p14:creationId xmlns:p14="http://schemas.microsoft.com/office/powerpoint/2010/main" val="890285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When the background light is totally obscured by the second polarization filter, some light that passed through the syrup is still getting through because it was rotated by the sugars inside.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19</a:t>
            </a:fld>
            <a:endParaRPr lang="en-US"/>
          </a:p>
        </p:txBody>
      </p:sp>
    </p:spTree>
    <p:extLst>
      <p:ext uri="{BB962C8B-B14F-4D97-AF65-F5344CB8AC3E}">
        <p14:creationId xmlns:p14="http://schemas.microsoft.com/office/powerpoint/2010/main" val="890285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audience why is rapid equilibrium assumption appropriate</a:t>
            </a:r>
            <a:r>
              <a:rPr lang="en-US" baseline="0" dirty="0" smtClean="0"/>
              <a:t> for this </a:t>
            </a:r>
            <a:r>
              <a:rPr lang="en-US" baseline="0" dirty="0" err="1" smtClean="0"/>
              <a:t>interconversion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21</a:t>
            </a:fld>
            <a:endParaRPr lang="en-US"/>
          </a:p>
        </p:txBody>
      </p:sp>
    </p:spTree>
    <p:extLst>
      <p:ext uri="{BB962C8B-B14F-4D97-AF65-F5344CB8AC3E}">
        <p14:creationId xmlns:p14="http://schemas.microsoft.com/office/powerpoint/2010/main" val="2111654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audience why is rapid equilibrium assumption appropriate</a:t>
            </a:r>
            <a:r>
              <a:rPr lang="en-US" baseline="0" dirty="0" smtClean="0"/>
              <a:t> for this </a:t>
            </a:r>
            <a:r>
              <a:rPr lang="en-US" baseline="0" dirty="0" err="1" smtClean="0"/>
              <a:t>interconversion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22</a:t>
            </a:fld>
            <a:endParaRPr lang="en-US"/>
          </a:p>
        </p:txBody>
      </p:sp>
    </p:spTree>
    <p:extLst>
      <p:ext uri="{BB962C8B-B14F-4D97-AF65-F5344CB8AC3E}">
        <p14:creationId xmlns:p14="http://schemas.microsoft.com/office/powerpoint/2010/main" val="21116541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 the long-term behavior first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24</a:t>
            </a:fld>
            <a:endParaRPr lang="en-US"/>
          </a:p>
        </p:txBody>
      </p:sp>
    </p:spTree>
    <p:extLst>
      <p:ext uri="{BB962C8B-B14F-4D97-AF65-F5344CB8AC3E}">
        <p14:creationId xmlns:p14="http://schemas.microsoft.com/office/powerpoint/2010/main" val="4292942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Discuss</a:t>
            </a:r>
            <a:r>
              <a:rPr lang="en-US" baseline="0" dirty="0" smtClean="0"/>
              <a:t> the physical interpretation of these moieties.</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26</a:t>
            </a:fld>
            <a:endParaRPr lang="en-US"/>
          </a:p>
        </p:txBody>
      </p:sp>
    </p:spTree>
    <p:extLst>
      <p:ext uri="{BB962C8B-B14F-4D97-AF65-F5344CB8AC3E}">
        <p14:creationId xmlns:p14="http://schemas.microsoft.com/office/powerpoint/2010/main" val="140719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Quasi-steady-state</a:t>
            </a:r>
            <a:r>
              <a:rPr lang="en-US" baseline="0" dirty="0" smtClean="0"/>
              <a:t> assumption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28</a:t>
            </a:fld>
            <a:endParaRPr lang="en-US"/>
          </a:p>
        </p:txBody>
      </p:sp>
    </p:spTree>
    <p:extLst>
      <p:ext uri="{BB962C8B-B14F-4D97-AF65-F5344CB8AC3E}">
        <p14:creationId xmlns:p14="http://schemas.microsoft.com/office/powerpoint/2010/main" val="3589006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that this is a hyperbolic function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30</a:t>
            </a:fld>
            <a:endParaRPr lang="en-US"/>
          </a:p>
        </p:txBody>
      </p:sp>
    </p:spTree>
    <p:extLst>
      <p:ext uri="{BB962C8B-B14F-4D97-AF65-F5344CB8AC3E}">
        <p14:creationId xmlns:p14="http://schemas.microsoft.com/office/powerpoint/2010/main" val="7567101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Km = 3</a:t>
            </a:r>
          </a:p>
        </p:txBody>
      </p:sp>
      <p:sp>
        <p:nvSpPr>
          <p:cNvPr id="4" name="Slide Number Placeholder 3"/>
          <p:cNvSpPr>
            <a:spLocks noGrp="1"/>
          </p:cNvSpPr>
          <p:nvPr>
            <p:ph type="sldNum" sz="quarter" idx="10"/>
          </p:nvPr>
        </p:nvSpPr>
        <p:spPr/>
        <p:txBody>
          <a:bodyPr/>
          <a:lstStyle/>
          <a:p>
            <a:fld id="{8CD82793-02F4-5D4D-89E6-D9D1BFE83A44}" type="slidenum">
              <a:rPr lang="en-US" smtClean="0"/>
              <a:t>32</a:t>
            </a:fld>
            <a:endParaRPr lang="en-US"/>
          </a:p>
        </p:txBody>
      </p:sp>
    </p:spTree>
    <p:extLst>
      <p:ext uri="{BB962C8B-B14F-4D97-AF65-F5344CB8AC3E}">
        <p14:creationId xmlns:p14="http://schemas.microsoft.com/office/powerpoint/2010/main" val="845248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36</a:t>
            </a:fld>
            <a:endParaRPr lang="en-US"/>
          </a:p>
        </p:txBody>
      </p:sp>
    </p:spTree>
    <p:extLst>
      <p:ext uri="{BB962C8B-B14F-4D97-AF65-F5344CB8AC3E}">
        <p14:creationId xmlns:p14="http://schemas.microsoft.com/office/powerpoint/2010/main" val="3228339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Church-Turing hypothesis</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37</a:t>
            </a:fld>
            <a:endParaRPr lang="en-US"/>
          </a:p>
        </p:txBody>
      </p:sp>
    </p:spTree>
    <p:extLst>
      <p:ext uri="{BB962C8B-B14F-4D97-AF65-F5344CB8AC3E}">
        <p14:creationId xmlns:p14="http://schemas.microsoft.com/office/powerpoint/2010/main" val="21826116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Reminder that in</a:t>
            </a:r>
            <a:r>
              <a:rPr lang="en-US" baseline="0" dirty="0" smtClean="0"/>
              <a:t> the first week, we saw that if a system can implement Boolean logic, then it can be programmed to perform any algorithm. In fact, it would be as powerful as any general computer.</a:t>
            </a:r>
          </a:p>
          <a:p>
            <a:endParaRPr lang="en-US" baseline="0" dirty="0" smtClean="0"/>
          </a:p>
          <a:p>
            <a:r>
              <a:rPr lang="en-US" baseline="0" dirty="0" smtClean="0"/>
              <a:t>In fact, </a:t>
            </a:r>
          </a:p>
          <a:p>
            <a:r>
              <a:rPr lang="en-US" baseline="0" dirty="0" smtClean="0"/>
              <a:t> the case of </a:t>
            </a:r>
            <a:r>
              <a:rPr lang="en-US" baseline="0" dirty="0" err="1" smtClean="0"/>
              <a:t>livi</a:t>
            </a:r>
            <a:endParaRPr lang="en-US" baseline="0" dirty="0" smtClean="0"/>
          </a:p>
          <a:p>
            <a:endParaRPr lang="en-US" baseline="0" dirty="0" smtClean="0"/>
          </a:p>
          <a:p>
            <a:endParaRPr lang="en-US" baseline="0" dirty="0" smtClean="0"/>
          </a:p>
          <a:p>
            <a:r>
              <a:rPr lang="en-US" baseline="0" dirty="0" smtClean="0"/>
              <a:t> Boolean logic, then it can be made to respond logically </a:t>
            </a:r>
            <a:endParaRPr lang="en-US" dirty="0" smtClean="0"/>
          </a:p>
          <a:p>
            <a:r>
              <a:rPr lang="en-US" dirty="0" smtClean="0"/>
              <a:t>It will be easier to start with</a:t>
            </a:r>
            <a:r>
              <a:rPr lang="en-US" baseline="0" dirty="0" smtClean="0"/>
              <a:t> the binding case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38</a:t>
            </a:fld>
            <a:endParaRPr lang="en-US"/>
          </a:p>
        </p:txBody>
      </p:sp>
    </p:spTree>
    <p:extLst>
      <p:ext uri="{BB962C8B-B14F-4D97-AF65-F5344CB8AC3E}">
        <p14:creationId xmlns:p14="http://schemas.microsoft.com/office/powerpoint/2010/main" val="2766000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you’re a couple of</a:t>
            </a:r>
            <a:r>
              <a:rPr lang="en-US" baseline="0" dirty="0" smtClean="0"/>
              <a:t> cells thick, like a jellyfish, you can rely on oxygen to diffuse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39</a:t>
            </a:fld>
            <a:endParaRPr lang="en-US"/>
          </a:p>
        </p:txBody>
      </p:sp>
    </p:spTree>
    <p:extLst>
      <p:ext uri="{BB962C8B-B14F-4D97-AF65-F5344CB8AC3E}">
        <p14:creationId xmlns:p14="http://schemas.microsoft.com/office/powerpoint/2010/main" val="19077546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with a</a:t>
            </a:r>
            <a:r>
              <a:rPr lang="en-US" baseline="0" dirty="0" smtClean="0"/>
              <a:t> circulatory system, flow can be limited by shallow concentration gradients.</a:t>
            </a:r>
          </a:p>
          <a:p>
            <a:endParaRPr lang="en-US" dirty="0" smtClean="0"/>
          </a:p>
          <a:p>
            <a:r>
              <a:rPr lang="en-US" dirty="0" smtClean="0"/>
              <a:t>A shallow gradient is bad in two ways. First, few oxygen</a:t>
            </a:r>
            <a:r>
              <a:rPr lang="en-US" baseline="0" dirty="0" smtClean="0"/>
              <a:t> molecules will enter the red blood cell and certainly the concentration will be no higher than it was in the lungs. Secondly, the flow of oxygen into the red blood cell will slow down as the RBC approaches equilibrium with the high-oxygen fluid in the lungs. A shallow gradient means the rate of oxygen loading is potentially slow.</a:t>
            </a:r>
            <a:endParaRPr lang="en-US" dirty="0" smtClean="0"/>
          </a:p>
        </p:txBody>
      </p:sp>
      <p:sp>
        <p:nvSpPr>
          <p:cNvPr id="4" name="Slide Number Placeholder 3"/>
          <p:cNvSpPr>
            <a:spLocks noGrp="1"/>
          </p:cNvSpPr>
          <p:nvPr>
            <p:ph type="sldNum" sz="quarter" idx="10"/>
          </p:nvPr>
        </p:nvSpPr>
        <p:spPr/>
        <p:txBody>
          <a:bodyPr/>
          <a:lstStyle/>
          <a:p>
            <a:fld id="{6CBFE545-8EAF-4688-A593-64BEE31862D8}" type="slidenum">
              <a:rPr lang="en-US" smtClean="0"/>
              <a:t>40</a:t>
            </a:fld>
            <a:endParaRPr lang="en-US"/>
          </a:p>
        </p:txBody>
      </p:sp>
    </p:spTree>
    <p:extLst>
      <p:ext uri="{BB962C8B-B14F-4D97-AF65-F5344CB8AC3E}">
        <p14:creationId xmlns:p14="http://schemas.microsoft.com/office/powerpoint/2010/main" val="2145226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with a</a:t>
            </a:r>
            <a:r>
              <a:rPr lang="en-US" baseline="0" dirty="0" smtClean="0"/>
              <a:t> circulatory system, flow can be limited by shallow concentration gradients.</a:t>
            </a:r>
          </a:p>
          <a:p>
            <a:endParaRPr lang="en-US" dirty="0" smtClean="0"/>
          </a:p>
          <a:p>
            <a:r>
              <a:rPr lang="en-US" dirty="0" smtClean="0"/>
              <a:t>A shallow gradient is bad in two ways. First, few oxygen</a:t>
            </a:r>
            <a:r>
              <a:rPr lang="en-US" baseline="0" dirty="0" smtClean="0"/>
              <a:t> molecules will enter the red blood cell and certainly the concentration will be no higher than it was in the lungs. Secondly, the flow of oxygen into the red blood cell will slow down as the RBC approaches equilibrium with the high-oxygen fluid in the lungs. A shallow gradient means the rate of oxygen loading is potentially slow.</a:t>
            </a:r>
            <a:endParaRPr lang="en-US" dirty="0" smtClean="0"/>
          </a:p>
        </p:txBody>
      </p:sp>
      <p:sp>
        <p:nvSpPr>
          <p:cNvPr id="4" name="Slide Number Placeholder 3"/>
          <p:cNvSpPr>
            <a:spLocks noGrp="1"/>
          </p:cNvSpPr>
          <p:nvPr>
            <p:ph type="sldNum" sz="quarter" idx="10"/>
          </p:nvPr>
        </p:nvSpPr>
        <p:spPr/>
        <p:txBody>
          <a:bodyPr/>
          <a:lstStyle/>
          <a:p>
            <a:fld id="{6CBFE545-8EAF-4688-A593-64BEE31862D8}" type="slidenum">
              <a:rPr lang="en-US" smtClean="0"/>
              <a:t>41</a:t>
            </a:fld>
            <a:endParaRPr lang="en-US"/>
          </a:p>
        </p:txBody>
      </p:sp>
    </p:spTree>
    <p:extLst>
      <p:ext uri="{BB962C8B-B14F-4D97-AF65-F5344CB8AC3E}">
        <p14:creationId xmlns:p14="http://schemas.microsoft.com/office/powerpoint/2010/main" val="21452267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CBFE545-8EAF-4688-A593-64BEE31862D8}" type="slidenum">
              <a:rPr lang="en-US" smtClean="0"/>
              <a:t>43</a:t>
            </a:fld>
            <a:endParaRPr lang="en-US"/>
          </a:p>
        </p:txBody>
      </p:sp>
    </p:spTree>
    <p:extLst>
      <p:ext uri="{BB962C8B-B14F-4D97-AF65-F5344CB8AC3E}">
        <p14:creationId xmlns:p14="http://schemas.microsoft.com/office/powerpoint/2010/main" val="1852470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Heme</a:t>
            </a:r>
            <a:r>
              <a:rPr lang="en-US" dirty="0" smtClean="0"/>
              <a:t> does not float freely in blood. It is</a:t>
            </a:r>
            <a:r>
              <a:rPr lang="en-US" baseline="0" dirty="0" smtClean="0"/>
              <a:t> held in place by amino acids in a protein called hemoglobin, so that it has a fifth ligand (the amino acid histidine). When it binds oxygen, it gets a sixth ligand and changes to an octahedral geometry. The iron “donates” an electron to bound oxygen gas and therefore changes oxidation state. Both of these changes are expected to alter the spacing of the molecular orbitals and therefore, we would predict, change the spectrum of light absorbed.</a:t>
            </a:r>
            <a:endParaRPr lang="en-US" dirty="0"/>
          </a:p>
        </p:txBody>
      </p:sp>
      <p:sp>
        <p:nvSpPr>
          <p:cNvPr id="4" name="Slide Number Placeholder 3"/>
          <p:cNvSpPr>
            <a:spLocks noGrp="1"/>
          </p:cNvSpPr>
          <p:nvPr>
            <p:ph type="sldNum" sz="quarter" idx="10"/>
          </p:nvPr>
        </p:nvSpPr>
        <p:spPr/>
        <p:txBody>
          <a:bodyPr/>
          <a:lstStyle/>
          <a:p>
            <a:fld id="{6CBFE545-8EAF-4688-A593-64BEE31862D8}" type="slidenum">
              <a:rPr lang="en-US" smtClean="0"/>
              <a:t>44</a:t>
            </a:fld>
            <a:endParaRPr lang="en-US"/>
          </a:p>
        </p:txBody>
      </p:sp>
    </p:spTree>
    <p:extLst>
      <p:ext uri="{BB962C8B-B14F-4D97-AF65-F5344CB8AC3E}">
        <p14:creationId xmlns:p14="http://schemas.microsoft.com/office/powerpoint/2010/main" val="18524708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studies</a:t>
            </a:r>
            <a:endParaRPr lang="en-US" dirty="0"/>
          </a:p>
        </p:txBody>
      </p:sp>
      <p:sp>
        <p:nvSpPr>
          <p:cNvPr id="4" name="Slide Number Placeholder 3"/>
          <p:cNvSpPr>
            <a:spLocks noGrp="1"/>
          </p:cNvSpPr>
          <p:nvPr>
            <p:ph type="sldNum" sz="quarter" idx="10"/>
          </p:nvPr>
        </p:nvSpPr>
        <p:spPr/>
        <p:txBody>
          <a:bodyPr/>
          <a:lstStyle/>
          <a:p>
            <a:fld id="{6CBFE545-8EAF-4688-A593-64BEE31862D8}" type="slidenum">
              <a:rPr lang="en-US" smtClean="0"/>
              <a:t>45</a:t>
            </a:fld>
            <a:endParaRPr lang="en-US"/>
          </a:p>
        </p:txBody>
      </p:sp>
    </p:spTree>
    <p:extLst>
      <p:ext uri="{BB962C8B-B14F-4D97-AF65-F5344CB8AC3E}">
        <p14:creationId xmlns:p14="http://schemas.microsoft.com/office/powerpoint/2010/main" val="18524708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a:t>
            </a:r>
            <a:r>
              <a:rPr lang="en-US" baseline="0" dirty="0" smtClean="0"/>
              <a:t> studies</a:t>
            </a:r>
            <a:endParaRPr lang="en-US" dirty="0"/>
          </a:p>
        </p:txBody>
      </p:sp>
      <p:sp>
        <p:nvSpPr>
          <p:cNvPr id="4" name="Slide Number Placeholder 3"/>
          <p:cNvSpPr>
            <a:spLocks noGrp="1"/>
          </p:cNvSpPr>
          <p:nvPr>
            <p:ph type="sldNum" sz="quarter" idx="10"/>
          </p:nvPr>
        </p:nvSpPr>
        <p:spPr/>
        <p:txBody>
          <a:bodyPr/>
          <a:lstStyle/>
          <a:p>
            <a:fld id="{6CBFE545-8EAF-4688-A593-64BEE31862D8}" type="slidenum">
              <a:rPr lang="en-US" smtClean="0"/>
              <a:t>46</a:t>
            </a:fld>
            <a:endParaRPr lang="en-US"/>
          </a:p>
        </p:txBody>
      </p:sp>
    </p:spTree>
    <p:extLst>
      <p:ext uri="{BB962C8B-B14F-4D97-AF65-F5344CB8AC3E}">
        <p14:creationId xmlns:p14="http://schemas.microsoft.com/office/powerpoint/2010/main" val="18524708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gets as bad as 20 mm Hg in exercising tissue so oxygen is really being dumped where it’s needed. 100 mm Hg ~ 15 </a:t>
            </a:r>
            <a:r>
              <a:rPr lang="en-US" baseline="0" dirty="0" err="1" smtClean="0"/>
              <a:t>kPa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CBFE545-8EAF-4688-A593-64BEE31862D8}" type="slidenum">
              <a:rPr lang="en-US" smtClean="0"/>
              <a:t>47</a:t>
            </a:fld>
            <a:endParaRPr lang="en-US"/>
          </a:p>
        </p:txBody>
      </p:sp>
    </p:spTree>
    <p:extLst>
      <p:ext uri="{BB962C8B-B14F-4D97-AF65-F5344CB8AC3E}">
        <p14:creationId xmlns:p14="http://schemas.microsoft.com/office/powerpoint/2010/main" val="18524708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gets as bad as 20 mm Hg in exercising tissue so oxygen is really being dumped where it’s needed. 100 mm Hg ~ 15 </a:t>
            </a:r>
            <a:r>
              <a:rPr lang="en-US" baseline="0" dirty="0" err="1" smtClean="0"/>
              <a:t>kPa</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CBFE545-8EAF-4688-A593-64BEE31862D8}" type="slidenum">
              <a:rPr lang="en-US" smtClean="0"/>
              <a:t>48</a:t>
            </a:fld>
            <a:endParaRPr lang="en-US"/>
          </a:p>
        </p:txBody>
      </p:sp>
    </p:spTree>
    <p:extLst>
      <p:ext uri="{BB962C8B-B14F-4D97-AF65-F5344CB8AC3E}">
        <p14:creationId xmlns:p14="http://schemas.microsoft.com/office/powerpoint/2010/main" val="1852470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don</a:t>
            </a:r>
            <a:r>
              <a:rPr lang="fr-FR" dirty="0" smtClean="0"/>
              <a:t>’</a:t>
            </a:r>
            <a:r>
              <a:rPr lang="en-US" dirty="0" smtClean="0"/>
              <a:t>t need to confirm visually that</a:t>
            </a:r>
            <a:r>
              <a:rPr lang="en-US" baseline="0" dirty="0" smtClean="0"/>
              <a:t> this is true.</a:t>
            </a:r>
          </a:p>
          <a:p>
            <a:endParaRPr lang="en-US" baseline="0" dirty="0" smtClean="0"/>
          </a:p>
          <a:p>
            <a:r>
              <a:rPr lang="en-US" baseline="0" dirty="0" smtClean="0"/>
              <a:t>How do we find the appropriate combinations?</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6</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7</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we are dealing with net forward reaction rates, we will see that it is not necessary to include the reverse reactions with a separate name. (Irreversibility imposes that v3 and v4 are non-negative, but this as it turns out will not be the focus of </a:t>
            </a:r>
            <a:r>
              <a:rPr lang="en-US" baseline="0" smtClean="0"/>
              <a:t>our attention.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8</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a:t>
            </a:r>
            <a:r>
              <a:rPr lang="en-US" baseline="0" dirty="0" smtClean="0"/>
              <a:t> we are dealing with net forward reaction rates, we will see that it is not necessary to include the reverse reactions with a separate name. (Irreversibility imposes that v3 and v4 are non-negative, but this as it turns out will not be the focus of </a:t>
            </a:r>
            <a:r>
              <a:rPr lang="en-US" baseline="0" smtClean="0"/>
              <a:t>our attention.</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9</a:t>
            </a:fld>
            <a:endParaRPr lang="en-US"/>
          </a:p>
        </p:txBody>
      </p:sp>
    </p:spTree>
    <p:extLst>
      <p:ext uri="{BB962C8B-B14F-4D97-AF65-F5344CB8AC3E}">
        <p14:creationId xmlns:p14="http://schemas.microsoft.com/office/powerpoint/2010/main" val="1147936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Row reduction can be done by hand (see the posted</a:t>
            </a:r>
            <a:r>
              <a:rPr lang="en-US" baseline="0" dirty="0" smtClean="0"/>
              <a:t> PDF under lecture 5 if you are curious) but in practice it is easiest to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12</a:t>
            </a:fld>
            <a:endParaRPr lang="en-US"/>
          </a:p>
        </p:txBody>
      </p:sp>
    </p:spTree>
    <p:extLst>
      <p:ext uri="{BB962C8B-B14F-4D97-AF65-F5344CB8AC3E}">
        <p14:creationId xmlns:p14="http://schemas.microsoft.com/office/powerpoint/2010/main" val="597492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76963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68465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826660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65894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F172AB-1F1F-484E-9505-044189D888C6}" type="datetimeFigureOut">
              <a:rPr lang="en-US" smtClean="0"/>
              <a:t>2/4/15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1855002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F172AB-1F1F-484E-9505-044189D888C6}"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6641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F172AB-1F1F-484E-9505-044189D888C6}" type="datetimeFigureOut">
              <a:rPr lang="en-US" smtClean="0"/>
              <a:t>2/4/15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92719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F172AB-1F1F-484E-9505-044189D888C6}" type="datetimeFigureOut">
              <a:rPr lang="en-US" smtClean="0"/>
              <a:t>2/4/15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337512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172AB-1F1F-484E-9505-044189D888C6}" type="datetimeFigureOut">
              <a:rPr lang="en-US" smtClean="0"/>
              <a:t>2/4/15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4130618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172AB-1F1F-484E-9505-044189D888C6}"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388209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172AB-1F1F-484E-9505-044189D888C6}" type="datetimeFigureOut">
              <a:rPr lang="en-US" smtClean="0"/>
              <a:t>2/4/15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5895634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172AB-1F1F-484E-9505-044189D888C6}" type="datetimeFigureOut">
              <a:rPr lang="en-US" smtClean="0"/>
              <a:t>2/4/15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8952A-6557-9C49-8EA5-9BC308052011}" type="slidenum">
              <a:rPr lang="en-US" smtClean="0"/>
              <a:t>‹#›</a:t>
            </a:fld>
            <a:endParaRPr lang="en-US"/>
          </a:p>
        </p:txBody>
      </p:sp>
    </p:spTree>
    <p:extLst>
      <p:ext uri="{BB962C8B-B14F-4D97-AF65-F5344CB8AC3E}">
        <p14:creationId xmlns:p14="http://schemas.microsoft.com/office/powerpoint/2010/main" val="3695091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5.xml"/><Relationship Id="rId5" Type="http://schemas.openxmlformats.org/officeDocument/2006/relationships/image" Target="../media/image28.png"/><Relationship Id="rId6" Type="http://schemas.openxmlformats.org/officeDocument/2006/relationships/image" Target="../media/image29.png"/><Relationship Id="rId1" Type="http://schemas.microsoft.com/office/2007/relationships/media" Target="../media/media1.mov"/><Relationship Id="rId2" Type="http://schemas.openxmlformats.org/officeDocument/2006/relationships/video" Target="../media/media1.mo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9.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6.jpeg"/><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8.gif"/><Relationship Id="rId4" Type="http://schemas.openxmlformats.org/officeDocument/2006/relationships/image" Target="../media/image59.gi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6.xml.rels><?xml version="1.0" encoding="UTF-8" standalone="yes"?>
<Relationships xmlns="http://schemas.openxmlformats.org/package/2006/relationships"><Relationship Id="rId3" Type="http://schemas.openxmlformats.org/officeDocument/2006/relationships/image" Target="../media/image61.jpe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859" y="4258236"/>
            <a:ext cx="8458200" cy="2002116"/>
          </a:xfrm>
        </p:spPr>
        <p:txBody>
          <a:bodyPr>
            <a:normAutofit/>
          </a:bodyPr>
          <a:lstStyle/>
          <a:p>
            <a:r>
              <a:rPr lang="en-US" dirty="0" smtClean="0">
                <a:latin typeface="Myriad Pro"/>
                <a:cs typeface="Myriad Pro"/>
              </a:rPr>
              <a:t>MCB 135 Lecture </a:t>
            </a:r>
            <a:r>
              <a:rPr lang="en-US" dirty="0">
                <a:latin typeface="Myriad Pro"/>
                <a:cs typeface="Myriad Pro"/>
              </a:rPr>
              <a:t>6</a:t>
            </a:r>
            <a:r>
              <a:rPr lang="en-US" dirty="0" smtClean="0">
                <a:latin typeface="Myriad Pro"/>
                <a:cs typeface="Myriad Pro"/>
              </a:rPr>
              <a:t/>
            </a:r>
            <a:br>
              <a:rPr lang="en-US" dirty="0" smtClean="0">
                <a:latin typeface="Myriad Pro"/>
                <a:cs typeface="Myriad Pro"/>
              </a:rPr>
            </a:br>
            <a:r>
              <a:rPr lang="en-US" dirty="0" smtClean="0">
                <a:latin typeface="Myriad Pro"/>
                <a:cs typeface="Myriad Pro"/>
              </a:rPr>
              <a:t>Enzyme Kinetics</a:t>
            </a:r>
            <a:endParaRPr lang="en-US" dirty="0">
              <a:latin typeface="Myriad Pro"/>
              <a:cs typeface="Myriad Pro"/>
            </a:endParaRPr>
          </a:p>
        </p:txBody>
      </p:sp>
      <p:pic>
        <p:nvPicPr>
          <p:cNvPr id="23" name="Picture 22"/>
          <p:cNvPicPr>
            <a:picLocks noChangeAspect="1"/>
          </p:cNvPicPr>
          <p:nvPr/>
        </p:nvPicPr>
        <p:blipFill>
          <a:blip r:embed="rId3"/>
          <a:stretch>
            <a:fillRect/>
          </a:stretch>
        </p:blipFill>
        <p:spPr>
          <a:xfrm>
            <a:off x="5315906" y="1410365"/>
            <a:ext cx="3430658" cy="2041242"/>
          </a:xfrm>
          <a:prstGeom prst="rect">
            <a:avLst/>
          </a:prstGeom>
        </p:spPr>
      </p:pic>
      <p:pic>
        <p:nvPicPr>
          <p:cNvPr id="24" name="Picture 23"/>
          <p:cNvPicPr>
            <a:picLocks noChangeAspect="1"/>
          </p:cNvPicPr>
          <p:nvPr/>
        </p:nvPicPr>
        <p:blipFill>
          <a:blip r:embed="rId4"/>
          <a:stretch>
            <a:fillRect/>
          </a:stretch>
        </p:blipFill>
        <p:spPr>
          <a:xfrm>
            <a:off x="788453" y="1394816"/>
            <a:ext cx="1774486" cy="2056791"/>
          </a:xfrm>
          <a:prstGeom prst="rect">
            <a:avLst/>
          </a:prstGeom>
        </p:spPr>
      </p:pic>
      <p:pic>
        <p:nvPicPr>
          <p:cNvPr id="25" name="Picture 24"/>
          <p:cNvPicPr>
            <a:picLocks noChangeAspect="1"/>
          </p:cNvPicPr>
          <p:nvPr/>
        </p:nvPicPr>
        <p:blipFill rotWithShape="1">
          <a:blip r:embed="rId5"/>
          <a:srcRect l="20170" t="8557" r="27803" b="56792"/>
          <a:stretch/>
        </p:blipFill>
        <p:spPr>
          <a:xfrm>
            <a:off x="2755377" y="1394816"/>
            <a:ext cx="1887652" cy="2056790"/>
          </a:xfrm>
          <a:prstGeom prst="rect">
            <a:avLst/>
          </a:prstGeom>
        </p:spPr>
      </p:pic>
    </p:spTree>
    <p:extLst>
      <p:ext uri="{BB962C8B-B14F-4D97-AF65-F5344CB8AC3E}">
        <p14:creationId xmlns:p14="http://schemas.microsoft.com/office/powerpoint/2010/main" val="36510221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yriad Pro"/>
                <a:cs typeface="Myriad Pro"/>
              </a:rPr>
              <a:t>Follow-up: systematic method</a:t>
            </a:r>
            <a:br>
              <a:rPr lang="en-US" dirty="0">
                <a:latin typeface="Myriad Pro"/>
                <a:cs typeface="Myriad Pro"/>
              </a:rPr>
            </a:br>
            <a:r>
              <a:rPr lang="en-US" dirty="0">
                <a:latin typeface="Myriad Pro"/>
                <a:cs typeface="Myriad Pro"/>
              </a:rPr>
              <a:t>for identifying moieties</a:t>
            </a:r>
            <a:endParaRPr lang="en-US" b="1" dirty="0"/>
          </a:p>
        </p:txBody>
      </p:sp>
      <p:sp>
        <p:nvSpPr>
          <p:cNvPr id="5" name="TextBox 4"/>
          <p:cNvSpPr txBox="1"/>
          <p:nvPr/>
        </p:nvSpPr>
        <p:spPr>
          <a:xfrm>
            <a:off x="457200" y="3381940"/>
            <a:ext cx="2480235" cy="830997"/>
          </a:xfrm>
          <a:prstGeom prst="rect">
            <a:avLst/>
          </a:prstGeom>
          <a:noFill/>
        </p:spPr>
        <p:txBody>
          <a:bodyPr wrap="square" rtlCol="0">
            <a:spAutoFit/>
          </a:bodyPr>
          <a:lstStyle/>
          <a:p>
            <a:pPr algn="ctr"/>
            <a:r>
              <a:rPr lang="en-US" sz="2400" dirty="0" smtClean="0">
                <a:latin typeface="Myriad Pro"/>
                <a:cs typeface="Myriad Pro"/>
              </a:rPr>
              <a:t>Rewrite in an equivalent form:</a:t>
            </a:r>
            <a:endParaRPr lang="en-US" sz="2400" dirty="0">
              <a:latin typeface="Myriad Pro"/>
              <a:cs typeface="Myriad Pro"/>
            </a:endParaRPr>
          </a:p>
        </p:txBody>
      </p:sp>
      <p:pic>
        <p:nvPicPr>
          <p:cNvPr id="6" name="Picture 5"/>
          <p:cNvPicPr>
            <a:picLocks noChangeAspect="1"/>
          </p:cNvPicPr>
          <p:nvPr/>
        </p:nvPicPr>
        <p:blipFill>
          <a:blip r:embed="rId2"/>
          <a:stretch>
            <a:fillRect/>
          </a:stretch>
        </p:blipFill>
        <p:spPr>
          <a:xfrm>
            <a:off x="3451411" y="1648838"/>
            <a:ext cx="5662707" cy="2088837"/>
          </a:xfrm>
          <a:prstGeom prst="rect">
            <a:avLst/>
          </a:prstGeom>
        </p:spPr>
      </p:pic>
      <p:pic>
        <p:nvPicPr>
          <p:cNvPr id="7" name="Picture 6"/>
          <p:cNvPicPr>
            <a:picLocks noChangeAspect="1"/>
          </p:cNvPicPr>
          <p:nvPr/>
        </p:nvPicPr>
        <p:blipFill>
          <a:blip r:embed="rId3"/>
          <a:stretch>
            <a:fillRect/>
          </a:stretch>
        </p:blipFill>
        <p:spPr>
          <a:xfrm>
            <a:off x="1299882" y="4486361"/>
            <a:ext cx="6718299" cy="2220210"/>
          </a:xfrm>
          <a:prstGeom prst="rect">
            <a:avLst/>
          </a:prstGeom>
        </p:spPr>
      </p:pic>
    </p:spTree>
    <p:extLst>
      <p:ext uri="{BB962C8B-B14F-4D97-AF65-F5344CB8AC3E}">
        <p14:creationId xmlns:p14="http://schemas.microsoft.com/office/powerpoint/2010/main" val="20934394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yriad Pro"/>
                <a:cs typeface="Myriad Pro"/>
              </a:rPr>
              <a:t>Follow-up: systematic method</a:t>
            </a:r>
            <a:br>
              <a:rPr lang="en-US" dirty="0">
                <a:latin typeface="Myriad Pro"/>
                <a:cs typeface="Myriad Pro"/>
              </a:rPr>
            </a:br>
            <a:r>
              <a:rPr lang="en-US" dirty="0">
                <a:latin typeface="Myriad Pro"/>
                <a:cs typeface="Myriad Pro"/>
              </a:rPr>
              <a:t>for identifying moieties</a:t>
            </a:r>
            <a:endParaRPr lang="en-US" b="1" dirty="0"/>
          </a:p>
        </p:txBody>
      </p:sp>
      <p:pic>
        <p:nvPicPr>
          <p:cNvPr id="7" name="Picture 6"/>
          <p:cNvPicPr>
            <a:picLocks noChangeAspect="1"/>
          </p:cNvPicPr>
          <p:nvPr/>
        </p:nvPicPr>
        <p:blipFill>
          <a:blip r:embed="rId2"/>
          <a:stretch>
            <a:fillRect/>
          </a:stretch>
        </p:blipFill>
        <p:spPr>
          <a:xfrm>
            <a:off x="1299882" y="4486361"/>
            <a:ext cx="6718299" cy="2220210"/>
          </a:xfrm>
          <a:prstGeom prst="rect">
            <a:avLst/>
          </a:prstGeom>
        </p:spPr>
      </p:pic>
      <p:sp>
        <p:nvSpPr>
          <p:cNvPr id="8" name="TextBox 7"/>
          <p:cNvSpPr txBox="1"/>
          <p:nvPr/>
        </p:nvSpPr>
        <p:spPr>
          <a:xfrm>
            <a:off x="397436" y="1962529"/>
            <a:ext cx="8229600" cy="1938992"/>
          </a:xfrm>
          <a:prstGeom prst="rect">
            <a:avLst/>
          </a:prstGeom>
          <a:noFill/>
        </p:spPr>
        <p:txBody>
          <a:bodyPr wrap="square" rtlCol="0">
            <a:spAutoFit/>
          </a:bodyPr>
          <a:lstStyle/>
          <a:p>
            <a:pPr algn="ctr"/>
            <a:r>
              <a:rPr lang="en-US" sz="2400" dirty="0" smtClean="0">
                <a:latin typeface="Myriad Pro"/>
                <a:cs typeface="Myriad Pro"/>
              </a:rPr>
              <a:t>Our goal: apply row reduction (aka Gaussian elimination) so that some rows of the stoichiometry matrix become all zeros.</a:t>
            </a:r>
          </a:p>
          <a:p>
            <a:pPr algn="ctr"/>
            <a:endParaRPr lang="en-US" sz="2400" dirty="0" smtClean="0">
              <a:latin typeface="Myriad Pro"/>
              <a:cs typeface="Myriad Pro"/>
            </a:endParaRPr>
          </a:p>
          <a:p>
            <a:pPr algn="ctr"/>
            <a:r>
              <a:rPr lang="en-US" sz="2400" dirty="0" smtClean="0">
                <a:latin typeface="Myriad Pro"/>
                <a:cs typeface="Myriad Pro"/>
              </a:rPr>
              <a:t>Then, the left-hand sid</a:t>
            </a:r>
            <a:r>
              <a:rPr lang="en-US" sz="2400" dirty="0" smtClean="0">
                <a:latin typeface="Myriad Pro"/>
                <a:cs typeface="Myriad Pro"/>
              </a:rPr>
              <a:t>e will tell us that some combination of the derivatives sums to zero.</a:t>
            </a:r>
            <a:endParaRPr lang="en-US" sz="2400" dirty="0">
              <a:latin typeface="Myriad Pro"/>
              <a:cs typeface="Myriad Pro"/>
            </a:endParaRPr>
          </a:p>
        </p:txBody>
      </p:sp>
    </p:spTree>
    <p:extLst>
      <p:ext uri="{BB962C8B-B14F-4D97-AF65-F5344CB8AC3E}">
        <p14:creationId xmlns:p14="http://schemas.microsoft.com/office/powerpoint/2010/main" val="218713193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stretch>
            <a:fillRect/>
          </a:stretch>
        </p:blipFill>
        <p:spPr>
          <a:xfrm>
            <a:off x="1299882" y="4486361"/>
            <a:ext cx="6718299" cy="2220210"/>
          </a:xfrm>
          <a:prstGeom prst="rect">
            <a:avLst/>
          </a:prstGeom>
        </p:spPr>
      </p:pic>
      <p:sp>
        <p:nvSpPr>
          <p:cNvPr id="2" name="Title 1"/>
          <p:cNvSpPr>
            <a:spLocks noGrp="1"/>
          </p:cNvSpPr>
          <p:nvPr>
            <p:ph type="title"/>
          </p:nvPr>
        </p:nvSpPr>
        <p:spPr/>
        <p:txBody>
          <a:bodyPr>
            <a:normAutofit fontScale="90000"/>
          </a:bodyPr>
          <a:lstStyle/>
          <a:p>
            <a:r>
              <a:rPr lang="en-US" dirty="0">
                <a:latin typeface="Myriad Pro"/>
                <a:cs typeface="Myriad Pro"/>
              </a:rPr>
              <a:t>Follow-up: systematic method</a:t>
            </a:r>
            <a:br>
              <a:rPr lang="en-US" dirty="0">
                <a:latin typeface="Myriad Pro"/>
                <a:cs typeface="Myriad Pro"/>
              </a:rPr>
            </a:br>
            <a:r>
              <a:rPr lang="en-US" dirty="0">
                <a:latin typeface="Myriad Pro"/>
                <a:cs typeface="Myriad Pro"/>
              </a:rPr>
              <a:t>for identifying moieties</a:t>
            </a:r>
            <a:endParaRPr lang="en-US" b="1" dirty="0"/>
          </a:p>
        </p:txBody>
      </p:sp>
      <p:pic>
        <p:nvPicPr>
          <p:cNvPr id="3" name="Picture 2"/>
          <p:cNvPicPr>
            <a:picLocks noChangeAspect="1"/>
          </p:cNvPicPr>
          <p:nvPr/>
        </p:nvPicPr>
        <p:blipFill>
          <a:blip r:embed="rId4"/>
          <a:stretch>
            <a:fillRect/>
          </a:stretch>
        </p:blipFill>
        <p:spPr>
          <a:xfrm>
            <a:off x="696264" y="2900923"/>
            <a:ext cx="3322918" cy="1286618"/>
          </a:xfrm>
          <a:prstGeom prst="rect">
            <a:avLst/>
          </a:prstGeom>
        </p:spPr>
      </p:pic>
      <p:sp>
        <p:nvSpPr>
          <p:cNvPr id="4" name="Rectangle 3"/>
          <p:cNvSpPr/>
          <p:nvPr/>
        </p:nvSpPr>
        <p:spPr>
          <a:xfrm>
            <a:off x="891930" y="3115999"/>
            <a:ext cx="1537505" cy="106135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445817" y="3115999"/>
            <a:ext cx="1537505" cy="1061355"/>
          </a:xfrm>
          <a:prstGeom prst="rect">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
        <p:nvSpPr>
          <p:cNvPr id="10" name="TextBox 9"/>
          <p:cNvSpPr txBox="1"/>
          <p:nvPr/>
        </p:nvSpPr>
        <p:spPr>
          <a:xfrm>
            <a:off x="203203" y="1603945"/>
            <a:ext cx="4891740" cy="1200328"/>
          </a:xfrm>
          <a:prstGeom prst="rect">
            <a:avLst/>
          </a:prstGeom>
          <a:noFill/>
        </p:spPr>
        <p:txBody>
          <a:bodyPr wrap="square" rtlCol="0">
            <a:spAutoFit/>
          </a:bodyPr>
          <a:lstStyle/>
          <a:p>
            <a:r>
              <a:rPr lang="en-US" sz="2400" dirty="0" smtClean="0">
                <a:latin typeface="Myriad Pro"/>
                <a:cs typeface="Myriad Pro"/>
              </a:rPr>
              <a:t>Input the stoichiometry matrix</a:t>
            </a:r>
          </a:p>
          <a:p>
            <a:r>
              <a:rPr lang="en-US" sz="2400" dirty="0" smtClean="0">
                <a:latin typeface="Myriad Pro"/>
                <a:cs typeface="Myriad Pro"/>
              </a:rPr>
              <a:t>(augmented by the identity matrix)</a:t>
            </a:r>
          </a:p>
          <a:p>
            <a:r>
              <a:rPr lang="en-US" sz="2400" dirty="0">
                <a:latin typeface="Myriad Pro"/>
                <a:cs typeface="Myriad Pro"/>
              </a:rPr>
              <a:t>i</a:t>
            </a:r>
            <a:r>
              <a:rPr lang="en-US" sz="2400" dirty="0" smtClean="0">
                <a:latin typeface="Myriad Pro"/>
                <a:cs typeface="Myriad Pro"/>
              </a:rPr>
              <a:t>nto MATLAB</a:t>
            </a:r>
            <a:endParaRPr lang="en-US" sz="2400" dirty="0">
              <a:latin typeface="Myriad Pro"/>
              <a:cs typeface="Myriad Pro"/>
            </a:endParaRPr>
          </a:p>
        </p:txBody>
      </p:sp>
      <p:sp>
        <p:nvSpPr>
          <p:cNvPr id="14" name="Rectangle 13"/>
          <p:cNvSpPr/>
          <p:nvPr/>
        </p:nvSpPr>
        <p:spPr>
          <a:xfrm>
            <a:off x="5227859" y="4628046"/>
            <a:ext cx="2018612" cy="193113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62687" y="4602702"/>
            <a:ext cx="1854254" cy="1956474"/>
          </a:xfrm>
          <a:prstGeom prst="rect">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Tree>
    <p:extLst>
      <p:ext uri="{BB962C8B-B14F-4D97-AF65-F5344CB8AC3E}">
        <p14:creationId xmlns:p14="http://schemas.microsoft.com/office/powerpoint/2010/main" val="15156545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yriad Pro"/>
                <a:cs typeface="Myriad Pro"/>
              </a:rPr>
              <a:t>Follow-up: systematic method</a:t>
            </a:r>
            <a:br>
              <a:rPr lang="en-US" dirty="0">
                <a:latin typeface="Myriad Pro"/>
                <a:cs typeface="Myriad Pro"/>
              </a:rPr>
            </a:br>
            <a:r>
              <a:rPr lang="en-US" dirty="0">
                <a:latin typeface="Myriad Pro"/>
                <a:cs typeface="Myriad Pro"/>
              </a:rPr>
              <a:t>for identifying moieties</a:t>
            </a:r>
            <a:endParaRPr lang="en-US" b="1" dirty="0"/>
          </a:p>
        </p:txBody>
      </p:sp>
      <p:pic>
        <p:nvPicPr>
          <p:cNvPr id="3" name="Picture 2"/>
          <p:cNvPicPr>
            <a:picLocks noChangeAspect="1"/>
          </p:cNvPicPr>
          <p:nvPr/>
        </p:nvPicPr>
        <p:blipFill>
          <a:blip r:embed="rId3"/>
          <a:stretch>
            <a:fillRect/>
          </a:stretch>
        </p:blipFill>
        <p:spPr>
          <a:xfrm>
            <a:off x="696264" y="2900923"/>
            <a:ext cx="3322918" cy="1286618"/>
          </a:xfrm>
          <a:prstGeom prst="rect">
            <a:avLst/>
          </a:prstGeom>
        </p:spPr>
      </p:pic>
      <p:sp>
        <p:nvSpPr>
          <p:cNvPr id="10" name="TextBox 9"/>
          <p:cNvSpPr txBox="1"/>
          <p:nvPr/>
        </p:nvSpPr>
        <p:spPr>
          <a:xfrm>
            <a:off x="203203" y="1603945"/>
            <a:ext cx="4891740" cy="1200328"/>
          </a:xfrm>
          <a:prstGeom prst="rect">
            <a:avLst/>
          </a:prstGeom>
          <a:noFill/>
        </p:spPr>
        <p:txBody>
          <a:bodyPr wrap="square" rtlCol="0">
            <a:spAutoFit/>
          </a:bodyPr>
          <a:lstStyle/>
          <a:p>
            <a:r>
              <a:rPr lang="en-US" sz="2400" dirty="0" smtClean="0">
                <a:latin typeface="Myriad Pro"/>
                <a:cs typeface="Myriad Pro"/>
              </a:rPr>
              <a:t>Input the stoichiometry matrix</a:t>
            </a:r>
          </a:p>
          <a:p>
            <a:r>
              <a:rPr lang="en-US" sz="2400" dirty="0" smtClean="0">
                <a:latin typeface="Myriad Pro"/>
                <a:cs typeface="Myriad Pro"/>
              </a:rPr>
              <a:t>(augmented by the identity matrix)</a:t>
            </a:r>
          </a:p>
          <a:p>
            <a:r>
              <a:rPr lang="en-US" sz="2400" dirty="0">
                <a:latin typeface="Myriad Pro"/>
                <a:cs typeface="Myriad Pro"/>
              </a:rPr>
              <a:t>i</a:t>
            </a:r>
            <a:r>
              <a:rPr lang="en-US" sz="2400" dirty="0" smtClean="0">
                <a:latin typeface="Myriad Pro"/>
                <a:cs typeface="Myriad Pro"/>
              </a:rPr>
              <a:t>nto MATLAB</a:t>
            </a:r>
            <a:endParaRPr lang="en-US" sz="2400" dirty="0">
              <a:latin typeface="Myriad Pro"/>
              <a:cs typeface="Myriad Pro"/>
            </a:endParaRPr>
          </a:p>
        </p:txBody>
      </p:sp>
      <p:sp>
        <p:nvSpPr>
          <p:cNvPr id="11" name="TextBox 10"/>
          <p:cNvSpPr txBox="1"/>
          <p:nvPr/>
        </p:nvSpPr>
        <p:spPr>
          <a:xfrm>
            <a:off x="5558118" y="2005317"/>
            <a:ext cx="3304987" cy="461665"/>
          </a:xfrm>
          <a:prstGeom prst="rect">
            <a:avLst/>
          </a:prstGeom>
          <a:noFill/>
        </p:spPr>
        <p:txBody>
          <a:bodyPr wrap="square" rtlCol="0">
            <a:spAutoFit/>
          </a:bodyPr>
          <a:lstStyle/>
          <a:p>
            <a:pPr algn="ctr"/>
            <a:r>
              <a:rPr lang="en-US" sz="2400" dirty="0" smtClean="0">
                <a:latin typeface="Myriad Pro"/>
                <a:cs typeface="Myriad Pro"/>
              </a:rPr>
              <a:t>Call the </a:t>
            </a:r>
            <a:r>
              <a:rPr lang="en-US" sz="2400" dirty="0" err="1" smtClean="0">
                <a:latin typeface="Myriad Pro"/>
                <a:cs typeface="Myriad Pro"/>
              </a:rPr>
              <a:t>rref</a:t>
            </a:r>
            <a:r>
              <a:rPr lang="en-US" sz="2400" dirty="0" smtClean="0">
                <a:latin typeface="Myriad Pro"/>
                <a:cs typeface="Myriad Pro"/>
              </a:rPr>
              <a:t>() function</a:t>
            </a:r>
            <a:endParaRPr lang="en-US" sz="2400" dirty="0">
              <a:latin typeface="Myriad Pro"/>
              <a:cs typeface="Myriad Pro"/>
            </a:endParaRPr>
          </a:p>
        </p:txBody>
      </p:sp>
      <p:pic>
        <p:nvPicPr>
          <p:cNvPr id="5" name="Picture 4"/>
          <p:cNvPicPr>
            <a:picLocks noChangeAspect="1"/>
          </p:cNvPicPr>
          <p:nvPr/>
        </p:nvPicPr>
        <p:blipFill>
          <a:blip r:embed="rId4"/>
          <a:stretch>
            <a:fillRect/>
          </a:stretch>
        </p:blipFill>
        <p:spPr>
          <a:xfrm>
            <a:off x="4603795" y="2871041"/>
            <a:ext cx="4147993" cy="1315476"/>
          </a:xfrm>
          <a:prstGeom prst="rect">
            <a:avLst/>
          </a:prstGeom>
        </p:spPr>
      </p:pic>
      <p:sp>
        <p:nvSpPr>
          <p:cNvPr id="12" name="Rectangle 11"/>
          <p:cNvSpPr/>
          <p:nvPr/>
        </p:nvSpPr>
        <p:spPr>
          <a:xfrm>
            <a:off x="4852084" y="3750236"/>
            <a:ext cx="1363446" cy="397236"/>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241619" y="3750236"/>
            <a:ext cx="2445181" cy="397236"/>
          </a:xfrm>
          <a:prstGeom prst="rect">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pic>
        <p:nvPicPr>
          <p:cNvPr id="14" name="Picture 13"/>
          <p:cNvPicPr>
            <a:picLocks noChangeAspect="1"/>
          </p:cNvPicPr>
          <p:nvPr/>
        </p:nvPicPr>
        <p:blipFill>
          <a:blip r:embed="rId5"/>
          <a:stretch>
            <a:fillRect/>
          </a:stretch>
        </p:blipFill>
        <p:spPr>
          <a:xfrm>
            <a:off x="1325229" y="4387350"/>
            <a:ext cx="6764320" cy="2261474"/>
          </a:xfrm>
          <a:prstGeom prst="rect">
            <a:avLst/>
          </a:prstGeom>
        </p:spPr>
      </p:pic>
      <p:sp>
        <p:nvSpPr>
          <p:cNvPr id="15" name="Rectangle 14"/>
          <p:cNvSpPr/>
          <p:nvPr/>
        </p:nvSpPr>
        <p:spPr>
          <a:xfrm>
            <a:off x="5488984" y="5844988"/>
            <a:ext cx="1727604" cy="74407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78373" y="5796977"/>
            <a:ext cx="1928216" cy="836905"/>
          </a:xfrm>
          <a:prstGeom prst="rect">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cxnSp>
        <p:nvCxnSpPr>
          <p:cNvPr id="8" name="Straight Arrow Connector 7"/>
          <p:cNvCxnSpPr/>
          <p:nvPr/>
        </p:nvCxnSpPr>
        <p:spPr>
          <a:xfrm>
            <a:off x="4198471" y="3600824"/>
            <a:ext cx="25400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14916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yriad Pro"/>
                <a:cs typeface="Myriad Pro"/>
              </a:rPr>
              <a:t>Follow-up: systematic method</a:t>
            </a:r>
            <a:br>
              <a:rPr lang="en-US" dirty="0">
                <a:latin typeface="Myriad Pro"/>
                <a:cs typeface="Myriad Pro"/>
              </a:rPr>
            </a:br>
            <a:r>
              <a:rPr lang="en-US" dirty="0">
                <a:latin typeface="Myriad Pro"/>
                <a:cs typeface="Myriad Pro"/>
              </a:rPr>
              <a:t>for identifying moieties</a:t>
            </a:r>
            <a:endParaRPr lang="en-US" b="1" dirty="0"/>
          </a:p>
        </p:txBody>
      </p:sp>
      <p:pic>
        <p:nvPicPr>
          <p:cNvPr id="14" name="Picture 13"/>
          <p:cNvPicPr>
            <a:picLocks noChangeAspect="1"/>
          </p:cNvPicPr>
          <p:nvPr/>
        </p:nvPicPr>
        <p:blipFill>
          <a:blip r:embed="rId3"/>
          <a:stretch>
            <a:fillRect/>
          </a:stretch>
        </p:blipFill>
        <p:spPr>
          <a:xfrm>
            <a:off x="1325229" y="4387350"/>
            <a:ext cx="6764320" cy="2261474"/>
          </a:xfrm>
          <a:prstGeom prst="rect">
            <a:avLst/>
          </a:prstGeom>
        </p:spPr>
      </p:pic>
      <p:sp>
        <p:nvSpPr>
          <p:cNvPr id="15" name="Rectangle 14"/>
          <p:cNvSpPr/>
          <p:nvPr/>
        </p:nvSpPr>
        <p:spPr>
          <a:xfrm>
            <a:off x="5488984" y="5844988"/>
            <a:ext cx="1727604" cy="74407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1478373" y="5796977"/>
            <a:ext cx="1928216" cy="836905"/>
          </a:xfrm>
          <a:prstGeom prst="rect">
            <a:avLst/>
          </a:prstGeom>
          <a:no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pic>
        <p:nvPicPr>
          <p:cNvPr id="4" name="Picture 3"/>
          <p:cNvPicPr>
            <a:picLocks noChangeAspect="1"/>
          </p:cNvPicPr>
          <p:nvPr/>
        </p:nvPicPr>
        <p:blipFill>
          <a:blip r:embed="rId4"/>
          <a:stretch>
            <a:fillRect/>
          </a:stretch>
        </p:blipFill>
        <p:spPr>
          <a:xfrm>
            <a:off x="876300" y="2200014"/>
            <a:ext cx="2819400" cy="670185"/>
          </a:xfrm>
          <a:prstGeom prst="rect">
            <a:avLst/>
          </a:prstGeom>
        </p:spPr>
      </p:pic>
      <p:pic>
        <p:nvPicPr>
          <p:cNvPr id="6" name="Picture 5"/>
          <p:cNvPicPr>
            <a:picLocks noChangeAspect="1"/>
          </p:cNvPicPr>
          <p:nvPr/>
        </p:nvPicPr>
        <p:blipFill>
          <a:blip r:embed="rId5"/>
          <a:stretch>
            <a:fillRect/>
          </a:stretch>
        </p:blipFill>
        <p:spPr>
          <a:xfrm>
            <a:off x="1740487" y="3053205"/>
            <a:ext cx="1964336" cy="616262"/>
          </a:xfrm>
          <a:prstGeom prst="rect">
            <a:avLst/>
          </a:prstGeom>
        </p:spPr>
      </p:pic>
      <p:pic>
        <p:nvPicPr>
          <p:cNvPr id="7" name="Picture 6"/>
          <p:cNvPicPr>
            <a:picLocks noChangeAspect="1"/>
          </p:cNvPicPr>
          <p:nvPr/>
        </p:nvPicPr>
        <p:blipFill>
          <a:blip r:embed="rId6"/>
          <a:stretch>
            <a:fillRect/>
          </a:stretch>
        </p:blipFill>
        <p:spPr>
          <a:xfrm>
            <a:off x="5324072" y="3149834"/>
            <a:ext cx="2765477" cy="385164"/>
          </a:xfrm>
          <a:prstGeom prst="rect">
            <a:avLst/>
          </a:prstGeom>
        </p:spPr>
      </p:pic>
      <p:pic>
        <p:nvPicPr>
          <p:cNvPr id="8" name="Picture 7"/>
          <p:cNvPicPr>
            <a:picLocks noChangeAspect="1"/>
          </p:cNvPicPr>
          <p:nvPr/>
        </p:nvPicPr>
        <p:blipFill>
          <a:blip r:embed="rId7"/>
          <a:stretch>
            <a:fillRect/>
          </a:stretch>
        </p:blipFill>
        <p:spPr>
          <a:xfrm>
            <a:off x="4492118" y="2299246"/>
            <a:ext cx="3597431" cy="392867"/>
          </a:xfrm>
          <a:prstGeom prst="rect">
            <a:avLst/>
          </a:prstGeom>
        </p:spPr>
      </p:pic>
      <p:sp>
        <p:nvSpPr>
          <p:cNvPr id="17" name="TextBox 16"/>
          <p:cNvSpPr txBox="1"/>
          <p:nvPr/>
        </p:nvSpPr>
        <p:spPr>
          <a:xfrm>
            <a:off x="3884706" y="3745861"/>
            <a:ext cx="5035176" cy="461665"/>
          </a:xfrm>
          <a:prstGeom prst="rect">
            <a:avLst/>
          </a:prstGeom>
          <a:noFill/>
        </p:spPr>
        <p:txBody>
          <a:bodyPr wrap="square" rtlCol="0">
            <a:spAutoFit/>
          </a:bodyPr>
          <a:lstStyle/>
          <a:p>
            <a:pPr algn="ctr"/>
            <a:r>
              <a:rPr lang="en-US" sz="2400" dirty="0" smtClean="0">
                <a:solidFill>
                  <a:srgbClr val="008000"/>
                </a:solidFill>
                <a:latin typeface="Myriad Pro"/>
                <a:cs typeface="Myriad Pro"/>
              </a:rPr>
              <a:t>These are our two conserved moieties</a:t>
            </a:r>
            <a:endParaRPr lang="en-US" sz="2400" dirty="0">
              <a:solidFill>
                <a:srgbClr val="008000"/>
              </a:solidFill>
              <a:latin typeface="Myriad Pro"/>
              <a:cs typeface="Myriad Pro"/>
            </a:endParaRPr>
          </a:p>
        </p:txBody>
      </p:sp>
      <p:sp>
        <p:nvSpPr>
          <p:cNvPr id="18" name="Rectangle 17"/>
          <p:cNvSpPr/>
          <p:nvPr/>
        </p:nvSpPr>
        <p:spPr>
          <a:xfrm>
            <a:off x="4434668" y="2300976"/>
            <a:ext cx="3729585" cy="1234022"/>
          </a:xfrm>
          <a:prstGeom prst="rect">
            <a:avLst/>
          </a:prstGeom>
          <a:noFill/>
          <a:ln>
            <a:solidFill>
              <a:srgbClr val="008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3366FF"/>
              </a:solidFill>
            </a:endParaRPr>
          </a:p>
        </p:txBody>
      </p:sp>
    </p:spTree>
    <p:extLst>
      <p:ext uri="{BB962C8B-B14F-4D97-AF65-F5344CB8AC3E}">
        <p14:creationId xmlns:p14="http://schemas.microsoft.com/office/powerpoint/2010/main" val="40324613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Outline</a:t>
            </a:r>
            <a:endParaRPr lang="en-US" dirty="0"/>
          </a:p>
        </p:txBody>
      </p:sp>
      <p:sp>
        <p:nvSpPr>
          <p:cNvPr id="3" name="Content Placeholder 2"/>
          <p:cNvSpPr>
            <a:spLocks noGrp="1"/>
          </p:cNvSpPr>
          <p:nvPr>
            <p:ph idx="1"/>
          </p:nvPr>
        </p:nvSpPr>
        <p:spPr/>
        <p:txBody>
          <a:bodyPr>
            <a:normAutofit lnSpcReduction="10000"/>
          </a:bodyPr>
          <a:lstStyle/>
          <a:p>
            <a:r>
              <a:rPr lang="en-US" dirty="0" smtClean="0"/>
              <a:t>Rate of product formation in enzyme catalysis</a:t>
            </a:r>
          </a:p>
          <a:p>
            <a:pPr lvl="1"/>
            <a:r>
              <a:rPr lang="en-US" dirty="0" smtClean="0"/>
              <a:t>Recap of simplifying assumptions and enzyme catalysis</a:t>
            </a:r>
          </a:p>
          <a:p>
            <a:pPr lvl="1"/>
            <a:r>
              <a:rPr lang="en-US" dirty="0" err="1" smtClean="0"/>
              <a:t>Michaelis-Menten</a:t>
            </a:r>
            <a:r>
              <a:rPr lang="en-US" dirty="0" smtClean="0"/>
              <a:t> kinetics</a:t>
            </a:r>
          </a:p>
          <a:p>
            <a:r>
              <a:rPr lang="en-US" dirty="0" smtClean="0"/>
              <a:t>Simple binding curves</a:t>
            </a:r>
            <a:endParaRPr lang="en-US" dirty="0"/>
          </a:p>
          <a:p>
            <a:pPr lvl="1"/>
            <a:r>
              <a:rPr lang="en-US" dirty="0" smtClean="0"/>
              <a:t>Hyperbolic form</a:t>
            </a:r>
          </a:p>
          <a:p>
            <a:pPr lvl="1"/>
            <a:r>
              <a:rPr lang="en-US" dirty="0" smtClean="0"/>
              <a:t>The switch-like behavior problem</a:t>
            </a:r>
          </a:p>
          <a:p>
            <a:pPr lvl="1"/>
            <a:r>
              <a:rPr lang="en-US" dirty="0" smtClean="0"/>
              <a:t>Hemoglobin as a natural example of a sigmoidal form</a:t>
            </a:r>
            <a:endParaRPr lang="en-US" dirty="0"/>
          </a:p>
          <a:p>
            <a:endParaRPr lang="en-US" dirty="0" smtClean="0"/>
          </a:p>
          <a:p>
            <a:endParaRPr lang="en-US" dirty="0"/>
          </a:p>
        </p:txBody>
      </p:sp>
    </p:spTree>
    <p:extLst>
      <p:ext uri="{BB962C8B-B14F-4D97-AF65-F5344CB8AC3E}">
        <p14:creationId xmlns:p14="http://schemas.microsoft.com/office/powerpoint/2010/main" val="2870911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960" y="229815"/>
            <a:ext cx="8686800" cy="1832068"/>
          </a:xfrm>
        </p:spPr>
        <p:txBody>
          <a:bodyPr>
            <a:normAutofit/>
          </a:bodyPr>
          <a:lstStyle/>
          <a:p>
            <a:r>
              <a:rPr lang="en-US" sz="3600" dirty="0" smtClean="0">
                <a:latin typeface="Myriad Pro"/>
                <a:cs typeface="Myriad Pro"/>
              </a:rPr>
              <a:t>Enzyme catalysis is a composite reaction</a:t>
            </a:r>
            <a:endParaRPr lang="en-US" sz="3600" dirty="0">
              <a:latin typeface="Myriad Pro"/>
              <a:cs typeface="Myriad Pro"/>
            </a:endParaRPr>
          </a:p>
        </p:txBody>
      </p:sp>
      <p:pic>
        <p:nvPicPr>
          <p:cNvPr id="8" name="Picture 7"/>
          <p:cNvPicPr>
            <a:picLocks noChangeAspect="1"/>
          </p:cNvPicPr>
          <p:nvPr/>
        </p:nvPicPr>
        <p:blipFill rotWithShape="1">
          <a:blip r:embed="rId3"/>
          <a:srcRect l="12384" r="49113" b="82781"/>
          <a:stretch/>
        </p:blipFill>
        <p:spPr>
          <a:xfrm>
            <a:off x="455288" y="2172399"/>
            <a:ext cx="4154366" cy="442847"/>
          </a:xfrm>
          <a:prstGeom prst="rect">
            <a:avLst/>
          </a:prstGeom>
        </p:spPr>
      </p:pic>
      <p:pic>
        <p:nvPicPr>
          <p:cNvPr id="10" name="Picture 9"/>
          <p:cNvPicPr>
            <a:picLocks noChangeAspect="1"/>
          </p:cNvPicPr>
          <p:nvPr/>
        </p:nvPicPr>
        <p:blipFill rotWithShape="1">
          <a:blip r:embed="rId3"/>
          <a:srcRect l="4771" t="34276" r="3548" b="-1486"/>
          <a:stretch/>
        </p:blipFill>
        <p:spPr>
          <a:xfrm>
            <a:off x="51281" y="4462125"/>
            <a:ext cx="9092719" cy="1588792"/>
          </a:xfrm>
          <a:prstGeom prst="rect">
            <a:avLst/>
          </a:prstGeom>
        </p:spPr>
      </p:pic>
      <p:pic>
        <p:nvPicPr>
          <p:cNvPr id="11" name="Picture 10"/>
          <p:cNvPicPr>
            <a:picLocks noChangeAspect="1"/>
          </p:cNvPicPr>
          <p:nvPr/>
        </p:nvPicPr>
        <p:blipFill rotWithShape="1">
          <a:blip r:embed="rId3"/>
          <a:srcRect l="50212" t="-275" r="11510" b="82783"/>
          <a:stretch/>
        </p:blipFill>
        <p:spPr>
          <a:xfrm>
            <a:off x="4644934" y="2165324"/>
            <a:ext cx="4130066" cy="449922"/>
          </a:xfrm>
          <a:prstGeom prst="rect">
            <a:avLst/>
          </a:prstGeom>
        </p:spPr>
      </p:pic>
      <p:sp>
        <p:nvSpPr>
          <p:cNvPr id="13" name="TextBox 12"/>
          <p:cNvSpPr txBox="1"/>
          <p:nvPr/>
        </p:nvSpPr>
        <p:spPr>
          <a:xfrm>
            <a:off x="1058387" y="3063837"/>
            <a:ext cx="7126454" cy="830997"/>
          </a:xfrm>
          <a:prstGeom prst="rect">
            <a:avLst/>
          </a:prstGeom>
          <a:noFill/>
        </p:spPr>
        <p:txBody>
          <a:bodyPr wrap="square" rtlCol="0">
            <a:spAutoFit/>
          </a:bodyPr>
          <a:lstStyle/>
          <a:p>
            <a:r>
              <a:rPr lang="en-US" sz="2400" dirty="0" smtClean="0">
                <a:latin typeface="Myriad Pro"/>
                <a:cs typeface="Myriad Pro"/>
              </a:rPr>
              <a:t>When catalyzed by the enzyme phosphofructokinase, this reaction has several steps:</a:t>
            </a:r>
            <a:endParaRPr lang="en-US" sz="2400" dirty="0">
              <a:latin typeface="Myriad Pro"/>
              <a:cs typeface="Myriad Pro"/>
            </a:endParaRPr>
          </a:p>
        </p:txBody>
      </p:sp>
    </p:spTree>
    <p:extLst>
      <p:ext uri="{BB962C8B-B14F-4D97-AF65-F5344CB8AC3E}">
        <p14:creationId xmlns:p14="http://schemas.microsoft.com/office/powerpoint/2010/main" val="39673023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960" y="229815"/>
            <a:ext cx="8686800" cy="1832068"/>
          </a:xfrm>
        </p:spPr>
        <p:txBody>
          <a:bodyPr>
            <a:normAutofit/>
          </a:bodyPr>
          <a:lstStyle/>
          <a:p>
            <a:r>
              <a:rPr lang="en-US" sz="3600" dirty="0">
                <a:latin typeface="Myriad Pro"/>
                <a:cs typeface="Myriad Pro"/>
              </a:rPr>
              <a:t>Enzyme catalysis is a composite reaction</a:t>
            </a:r>
          </a:p>
        </p:txBody>
      </p:sp>
      <p:pic>
        <p:nvPicPr>
          <p:cNvPr id="6" name="Picture 5"/>
          <p:cNvPicPr>
            <a:picLocks noChangeAspect="1"/>
          </p:cNvPicPr>
          <p:nvPr/>
        </p:nvPicPr>
        <p:blipFill>
          <a:blip r:embed="rId3"/>
          <a:stretch>
            <a:fillRect/>
          </a:stretch>
        </p:blipFill>
        <p:spPr>
          <a:xfrm>
            <a:off x="2240247" y="1566719"/>
            <a:ext cx="5071384" cy="3824788"/>
          </a:xfrm>
          <a:prstGeom prst="rect">
            <a:avLst/>
          </a:prstGeom>
        </p:spPr>
      </p:pic>
      <p:pic>
        <p:nvPicPr>
          <p:cNvPr id="3" name="Picture 2"/>
          <p:cNvPicPr>
            <a:picLocks noChangeAspect="1"/>
          </p:cNvPicPr>
          <p:nvPr/>
        </p:nvPicPr>
        <p:blipFill>
          <a:blip r:embed="rId4"/>
          <a:stretch>
            <a:fillRect/>
          </a:stretch>
        </p:blipFill>
        <p:spPr>
          <a:xfrm>
            <a:off x="318952" y="5612285"/>
            <a:ext cx="8614808" cy="722262"/>
          </a:xfrm>
          <a:prstGeom prst="rect">
            <a:avLst/>
          </a:prstGeom>
        </p:spPr>
      </p:pic>
    </p:spTree>
    <p:extLst>
      <p:ext uri="{BB962C8B-B14F-4D97-AF65-F5344CB8AC3E}">
        <p14:creationId xmlns:p14="http://schemas.microsoft.com/office/powerpoint/2010/main" val="161438515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38843" y="-139365"/>
            <a:ext cx="8204629" cy="1470025"/>
          </a:xfrm>
        </p:spPr>
        <p:txBody>
          <a:bodyPr/>
          <a:lstStyle/>
          <a:p>
            <a:r>
              <a:rPr lang="en-US" dirty="0" smtClean="0"/>
              <a:t>Reducing the model’s complexity</a:t>
            </a:r>
            <a:endParaRPr lang="en-US" dirty="0"/>
          </a:p>
        </p:txBody>
      </p:sp>
      <p:pic>
        <p:nvPicPr>
          <p:cNvPr id="6" name="Picture 5"/>
          <p:cNvPicPr>
            <a:picLocks noChangeAspect="1"/>
          </p:cNvPicPr>
          <p:nvPr/>
        </p:nvPicPr>
        <p:blipFill>
          <a:blip r:embed="rId3"/>
          <a:stretch>
            <a:fillRect/>
          </a:stretch>
        </p:blipFill>
        <p:spPr>
          <a:xfrm>
            <a:off x="1882117" y="1577146"/>
            <a:ext cx="1945707" cy="2255252"/>
          </a:xfrm>
          <a:prstGeom prst="rect">
            <a:avLst/>
          </a:prstGeom>
        </p:spPr>
      </p:pic>
      <p:pic>
        <p:nvPicPr>
          <p:cNvPr id="7" name="Picture 6"/>
          <p:cNvPicPr>
            <a:picLocks noChangeAspect="1"/>
          </p:cNvPicPr>
          <p:nvPr/>
        </p:nvPicPr>
        <p:blipFill rotWithShape="1">
          <a:blip r:embed="rId4"/>
          <a:srcRect l="20170" t="8557" r="27803" b="56792"/>
          <a:stretch/>
        </p:blipFill>
        <p:spPr>
          <a:xfrm>
            <a:off x="5154381" y="1577145"/>
            <a:ext cx="2069792" cy="2255250"/>
          </a:xfrm>
          <a:prstGeom prst="rect">
            <a:avLst/>
          </a:prstGeom>
        </p:spPr>
      </p:pic>
      <p:sp>
        <p:nvSpPr>
          <p:cNvPr id="8" name="TextBox 7"/>
          <p:cNvSpPr txBox="1"/>
          <p:nvPr/>
        </p:nvSpPr>
        <p:spPr>
          <a:xfrm>
            <a:off x="1587173" y="3862931"/>
            <a:ext cx="2633656" cy="461665"/>
          </a:xfrm>
          <a:prstGeom prst="rect">
            <a:avLst/>
          </a:prstGeom>
          <a:noFill/>
        </p:spPr>
        <p:txBody>
          <a:bodyPr wrap="square" rtlCol="0">
            <a:spAutoFit/>
          </a:bodyPr>
          <a:lstStyle/>
          <a:p>
            <a:pPr algn="ctr"/>
            <a:r>
              <a:rPr lang="en-US" sz="2400" dirty="0" smtClean="0">
                <a:latin typeface="Myriad Pro"/>
                <a:cs typeface="Myriad Pro"/>
              </a:rPr>
              <a:t>Leonor </a:t>
            </a:r>
            <a:r>
              <a:rPr lang="en-US" sz="2400" dirty="0" err="1" smtClean="0">
                <a:latin typeface="Myriad Pro"/>
                <a:cs typeface="Myriad Pro"/>
              </a:rPr>
              <a:t>Michaelis</a:t>
            </a:r>
            <a:endParaRPr lang="en-US" sz="2400" dirty="0">
              <a:latin typeface="Myriad Pro"/>
              <a:cs typeface="Myriad Pro"/>
            </a:endParaRPr>
          </a:p>
        </p:txBody>
      </p:sp>
      <p:sp>
        <p:nvSpPr>
          <p:cNvPr id="9" name="TextBox 8"/>
          <p:cNvSpPr txBox="1"/>
          <p:nvPr/>
        </p:nvSpPr>
        <p:spPr>
          <a:xfrm>
            <a:off x="4938570" y="3862931"/>
            <a:ext cx="2633656" cy="461665"/>
          </a:xfrm>
          <a:prstGeom prst="rect">
            <a:avLst/>
          </a:prstGeom>
          <a:noFill/>
        </p:spPr>
        <p:txBody>
          <a:bodyPr wrap="square" rtlCol="0">
            <a:spAutoFit/>
          </a:bodyPr>
          <a:lstStyle/>
          <a:p>
            <a:pPr algn="ctr"/>
            <a:r>
              <a:rPr lang="en-US" sz="2400" dirty="0" smtClean="0">
                <a:latin typeface="Myriad Pro"/>
                <a:cs typeface="Myriad Pro"/>
              </a:rPr>
              <a:t>Maud </a:t>
            </a:r>
            <a:r>
              <a:rPr lang="en-US" sz="2400" dirty="0" err="1" smtClean="0">
                <a:latin typeface="Myriad Pro"/>
                <a:cs typeface="Myriad Pro"/>
              </a:rPr>
              <a:t>Menten</a:t>
            </a:r>
            <a:endParaRPr lang="en-US" sz="2400" dirty="0">
              <a:latin typeface="Myriad Pro"/>
              <a:cs typeface="Myriad Pro"/>
            </a:endParaRPr>
          </a:p>
        </p:txBody>
      </p:sp>
      <p:pic>
        <p:nvPicPr>
          <p:cNvPr id="10" name="Picture 9"/>
          <p:cNvPicPr>
            <a:picLocks noChangeAspect="1"/>
          </p:cNvPicPr>
          <p:nvPr/>
        </p:nvPicPr>
        <p:blipFill>
          <a:blip r:embed="rId5"/>
          <a:stretch>
            <a:fillRect/>
          </a:stretch>
        </p:blipFill>
        <p:spPr>
          <a:xfrm>
            <a:off x="675393" y="4776262"/>
            <a:ext cx="7597644" cy="1701872"/>
          </a:xfrm>
          <a:prstGeom prst="rect">
            <a:avLst/>
          </a:prstGeom>
        </p:spPr>
      </p:pic>
    </p:spTree>
    <p:extLst>
      <p:ext uri="{BB962C8B-B14F-4D97-AF65-F5344CB8AC3E}">
        <p14:creationId xmlns:p14="http://schemas.microsoft.com/office/powerpoint/2010/main" val="344785702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5"/>
          <a:stretch>
            <a:fillRect/>
          </a:stretch>
        </p:blipFill>
        <p:spPr>
          <a:xfrm>
            <a:off x="675393" y="4776262"/>
            <a:ext cx="7597644" cy="1701872"/>
          </a:xfrm>
          <a:prstGeom prst="rect">
            <a:avLst/>
          </a:prstGeom>
        </p:spPr>
      </p:pic>
      <p:pic>
        <p:nvPicPr>
          <p:cNvPr id="3" name="karo syrup.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63601" y="1128531"/>
            <a:ext cx="3986582" cy="3488259"/>
          </a:xfrm>
          <a:prstGeom prst="rect">
            <a:avLst/>
          </a:prstGeom>
        </p:spPr>
      </p:pic>
      <p:sp>
        <p:nvSpPr>
          <p:cNvPr id="11" name="Title 3"/>
          <p:cNvSpPr>
            <a:spLocks noGrp="1"/>
          </p:cNvSpPr>
          <p:nvPr>
            <p:ph type="ctrTitle"/>
          </p:nvPr>
        </p:nvSpPr>
        <p:spPr>
          <a:xfrm>
            <a:off x="438843" y="-139365"/>
            <a:ext cx="8204629" cy="1470025"/>
          </a:xfrm>
        </p:spPr>
        <p:txBody>
          <a:bodyPr/>
          <a:lstStyle/>
          <a:p>
            <a:r>
              <a:rPr lang="en-US" dirty="0" smtClean="0"/>
              <a:t>Reducing the model’s complexity</a:t>
            </a:r>
            <a:endParaRPr lang="en-US" dirty="0"/>
          </a:p>
        </p:txBody>
      </p:sp>
    </p:spTree>
    <p:extLst>
      <p:ext uri="{BB962C8B-B14F-4D97-AF65-F5344CB8AC3E}">
        <p14:creationId xmlns:p14="http://schemas.microsoft.com/office/powerpoint/2010/main" val="15613891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Recap: m</a:t>
            </a:r>
            <a:r>
              <a:rPr lang="en-US" dirty="0" smtClean="0">
                <a:latin typeface="Myriad Pro"/>
                <a:cs typeface="Myriad Pro"/>
              </a:rPr>
              <a:t>oiety </a:t>
            </a:r>
            <a:r>
              <a:rPr lang="en-US" dirty="0" smtClean="0">
                <a:latin typeface="Myriad Pro"/>
                <a:cs typeface="Myriad Pro"/>
              </a:rPr>
              <a:t>conservation restricts how concentrations change together</a:t>
            </a:r>
            <a:endParaRPr lang="en-US" dirty="0">
              <a:latin typeface="Myriad Pro"/>
              <a:cs typeface="Myriad Pro"/>
            </a:endParaRPr>
          </a:p>
        </p:txBody>
      </p:sp>
      <p:pic>
        <p:nvPicPr>
          <p:cNvPr id="4" name="Picture 3"/>
          <p:cNvPicPr>
            <a:picLocks noChangeAspect="1"/>
          </p:cNvPicPr>
          <p:nvPr/>
        </p:nvPicPr>
        <p:blipFill>
          <a:blip r:embed="rId2"/>
          <a:stretch>
            <a:fillRect/>
          </a:stretch>
        </p:blipFill>
        <p:spPr>
          <a:xfrm>
            <a:off x="642470" y="1631532"/>
            <a:ext cx="7754471" cy="4043743"/>
          </a:xfrm>
          <a:prstGeom prst="rect">
            <a:avLst/>
          </a:prstGeom>
        </p:spPr>
      </p:pic>
      <p:grpSp>
        <p:nvGrpSpPr>
          <p:cNvPr id="12" name="Group 11"/>
          <p:cNvGrpSpPr/>
          <p:nvPr/>
        </p:nvGrpSpPr>
        <p:grpSpPr>
          <a:xfrm>
            <a:off x="971176" y="2435415"/>
            <a:ext cx="5112871" cy="1990164"/>
            <a:chOff x="971176" y="2659530"/>
            <a:chExt cx="5112871" cy="1990164"/>
          </a:xfrm>
        </p:grpSpPr>
        <p:sp>
          <p:nvSpPr>
            <p:cNvPr id="5" name="Rectangle 4"/>
            <p:cNvSpPr/>
            <p:nvPr/>
          </p:nvSpPr>
          <p:spPr>
            <a:xfrm>
              <a:off x="971176" y="2659530"/>
              <a:ext cx="1075765" cy="198717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5169647" y="2662518"/>
              <a:ext cx="914400" cy="1987176"/>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3" name="Group 12"/>
          <p:cNvGrpSpPr/>
          <p:nvPr/>
        </p:nvGrpSpPr>
        <p:grpSpPr>
          <a:xfrm>
            <a:off x="2617693" y="1631531"/>
            <a:ext cx="4270235" cy="1120613"/>
            <a:chOff x="2617693" y="1855646"/>
            <a:chExt cx="4270235" cy="1120613"/>
          </a:xfrm>
        </p:grpSpPr>
        <p:sp>
          <p:nvSpPr>
            <p:cNvPr id="7" name="Rectangle 6"/>
            <p:cNvSpPr/>
            <p:nvPr/>
          </p:nvSpPr>
          <p:spPr>
            <a:xfrm>
              <a:off x="2617693" y="1855646"/>
              <a:ext cx="1371601" cy="803883"/>
            </a:xfrm>
            <a:prstGeom prst="rect">
              <a:avLst/>
            </a:prstGeom>
            <a:noFill/>
            <a:ln>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rot="5400000">
              <a:off x="5925680" y="2014011"/>
              <a:ext cx="1120613" cy="803883"/>
            </a:xfrm>
            <a:prstGeom prst="rect">
              <a:avLst/>
            </a:prstGeom>
            <a:noFill/>
            <a:ln>
              <a:solidFill>
                <a:srgbClr val="0000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 name="Group 10"/>
          <p:cNvGrpSpPr/>
          <p:nvPr/>
        </p:nvGrpSpPr>
        <p:grpSpPr>
          <a:xfrm>
            <a:off x="2617693" y="2226238"/>
            <a:ext cx="5856941" cy="2737222"/>
            <a:chOff x="2617693" y="2450353"/>
            <a:chExt cx="5856941" cy="2737222"/>
          </a:xfrm>
        </p:grpSpPr>
        <p:sp>
          <p:nvSpPr>
            <p:cNvPr id="9" name="Rectangle 8"/>
            <p:cNvSpPr/>
            <p:nvPr/>
          </p:nvSpPr>
          <p:spPr>
            <a:xfrm>
              <a:off x="2617693" y="2692400"/>
              <a:ext cx="1371601" cy="2495175"/>
            </a:xfrm>
            <a:prstGeom prst="rect">
              <a:avLst/>
            </a:prstGeom>
            <a:no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7103033" y="2450353"/>
              <a:ext cx="1371601" cy="2704351"/>
            </a:xfrm>
            <a:prstGeom prst="rect">
              <a:avLst/>
            </a:prstGeom>
            <a:noFill/>
            <a:ln>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4" name="TextBox 13"/>
          <p:cNvSpPr txBox="1"/>
          <p:nvPr/>
        </p:nvSpPr>
        <p:spPr>
          <a:xfrm>
            <a:off x="213636" y="5665997"/>
            <a:ext cx="3666609" cy="461665"/>
          </a:xfrm>
          <a:prstGeom prst="rect">
            <a:avLst/>
          </a:prstGeom>
          <a:noFill/>
        </p:spPr>
        <p:txBody>
          <a:bodyPr wrap="square" rtlCol="0">
            <a:spAutoFit/>
          </a:bodyPr>
          <a:lstStyle/>
          <a:p>
            <a:r>
              <a:rPr lang="en-US" sz="2400" dirty="0" smtClean="0">
                <a:solidFill>
                  <a:srgbClr val="FF0000"/>
                </a:solidFill>
                <a:latin typeface="Myriad Pro"/>
                <a:cs typeface="Myriad Pro"/>
              </a:rPr>
              <a:t>[F6P] + [F1,6BP] = constant</a:t>
            </a:r>
            <a:endParaRPr lang="en-US" sz="2400" dirty="0">
              <a:solidFill>
                <a:srgbClr val="FF0000"/>
              </a:solidFill>
              <a:latin typeface="Myriad Pro"/>
              <a:cs typeface="Myriad Pro"/>
            </a:endParaRPr>
          </a:p>
        </p:txBody>
      </p:sp>
      <p:sp>
        <p:nvSpPr>
          <p:cNvPr id="15" name="TextBox 14"/>
          <p:cNvSpPr txBox="1"/>
          <p:nvPr/>
        </p:nvSpPr>
        <p:spPr>
          <a:xfrm>
            <a:off x="5169647" y="5695879"/>
            <a:ext cx="3824897" cy="461665"/>
          </a:xfrm>
          <a:prstGeom prst="rect">
            <a:avLst/>
          </a:prstGeom>
          <a:noFill/>
        </p:spPr>
        <p:txBody>
          <a:bodyPr wrap="square" rtlCol="0">
            <a:spAutoFit/>
          </a:bodyPr>
          <a:lstStyle/>
          <a:p>
            <a:r>
              <a:rPr lang="en-US" sz="2400" dirty="0" smtClean="0">
                <a:solidFill>
                  <a:srgbClr val="3366FF"/>
                </a:solidFill>
                <a:latin typeface="Myriad Pro"/>
                <a:cs typeface="Myriad Pro"/>
              </a:rPr>
              <a:t>[ATP] + [F1,6BP] = constant</a:t>
            </a:r>
            <a:endParaRPr lang="en-US" sz="2400" dirty="0">
              <a:solidFill>
                <a:srgbClr val="3366FF"/>
              </a:solidFill>
              <a:latin typeface="Myriad Pro"/>
              <a:cs typeface="Myriad Pro"/>
            </a:endParaRPr>
          </a:p>
        </p:txBody>
      </p:sp>
      <p:sp>
        <p:nvSpPr>
          <p:cNvPr id="16" name="TextBox 15"/>
          <p:cNvSpPr txBox="1"/>
          <p:nvPr/>
        </p:nvSpPr>
        <p:spPr>
          <a:xfrm>
            <a:off x="2901576" y="6162312"/>
            <a:ext cx="3666609" cy="461665"/>
          </a:xfrm>
          <a:prstGeom prst="rect">
            <a:avLst/>
          </a:prstGeom>
          <a:noFill/>
        </p:spPr>
        <p:txBody>
          <a:bodyPr wrap="square" rtlCol="0">
            <a:spAutoFit/>
          </a:bodyPr>
          <a:lstStyle/>
          <a:p>
            <a:r>
              <a:rPr lang="en-US" sz="2400" dirty="0" smtClean="0">
                <a:solidFill>
                  <a:schemeClr val="accent3"/>
                </a:solidFill>
                <a:latin typeface="Myriad Pro"/>
                <a:cs typeface="Myriad Pro"/>
              </a:rPr>
              <a:t>[ATP] + [ADP] = constant</a:t>
            </a:r>
            <a:endParaRPr lang="en-US" sz="2400" dirty="0">
              <a:solidFill>
                <a:schemeClr val="accent3"/>
              </a:solidFill>
              <a:latin typeface="Myriad Pro"/>
              <a:cs typeface="Myriad Pro"/>
            </a:endParaRPr>
          </a:p>
        </p:txBody>
      </p:sp>
    </p:spTree>
    <p:extLst>
      <p:ext uri="{BB962C8B-B14F-4D97-AF65-F5344CB8AC3E}">
        <p14:creationId xmlns:p14="http://schemas.microsoft.com/office/powerpoint/2010/main" val="3993789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Recap: common simplifying assumptions</a:t>
            </a:r>
            <a:endParaRPr lang="en-US" dirty="0"/>
          </a:p>
        </p:txBody>
      </p:sp>
      <p:sp>
        <p:nvSpPr>
          <p:cNvPr id="3" name="Content Placeholder 2"/>
          <p:cNvSpPr>
            <a:spLocks noGrp="1"/>
          </p:cNvSpPr>
          <p:nvPr>
            <p:ph idx="1"/>
          </p:nvPr>
        </p:nvSpPr>
        <p:spPr/>
        <p:txBody>
          <a:bodyPr>
            <a:normAutofit lnSpcReduction="10000"/>
          </a:bodyPr>
          <a:lstStyle/>
          <a:p>
            <a:r>
              <a:rPr lang="en-US" dirty="0" smtClean="0"/>
              <a:t>A chemical’s concentration has a particular constant value</a:t>
            </a:r>
          </a:p>
          <a:p>
            <a:r>
              <a:rPr lang="en-US" dirty="0" smtClean="0"/>
              <a:t>A chemical’s concentration is at steady-state</a:t>
            </a:r>
          </a:p>
          <a:p>
            <a:pPr lvl="1"/>
            <a:r>
              <a:rPr lang="en-US" dirty="0" smtClean="0"/>
              <a:t>The “quasi-steady-state” assumption</a:t>
            </a:r>
          </a:p>
          <a:p>
            <a:pPr lvl="1"/>
            <a:r>
              <a:rPr lang="en-US" dirty="0" smtClean="0"/>
              <a:t>Can find an expression for the steady-state concentration from the chemical’s ODE</a:t>
            </a:r>
          </a:p>
          <a:p>
            <a:r>
              <a:rPr lang="en-US" dirty="0" smtClean="0"/>
              <a:t>A particular reversible reaction has reached equilibrium</a:t>
            </a:r>
          </a:p>
          <a:p>
            <a:pPr lvl="1"/>
            <a:r>
              <a:rPr lang="en-US" dirty="0" smtClean="0"/>
              <a:t>The “rapid equilibrium” assumption</a:t>
            </a:r>
          </a:p>
        </p:txBody>
      </p:sp>
    </p:spTree>
    <p:extLst>
      <p:ext uri="{BB962C8B-B14F-4D97-AF65-F5344CB8AC3E}">
        <p14:creationId xmlns:p14="http://schemas.microsoft.com/office/powerpoint/2010/main" val="21915203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latin typeface="Myriad Pro"/>
                <a:cs typeface="Myriad Pro"/>
              </a:rPr>
              <a:t>Simplifying the enzyme catalysis model</a:t>
            </a:r>
            <a:endParaRPr lang="en-US" sz="3600" dirty="0">
              <a:latin typeface="Myriad Pro"/>
              <a:cs typeface="Myriad Pro"/>
            </a:endParaRPr>
          </a:p>
        </p:txBody>
      </p:sp>
      <p:pic>
        <p:nvPicPr>
          <p:cNvPr id="4" name="Picture 3"/>
          <p:cNvPicPr>
            <a:picLocks noChangeAspect="1"/>
          </p:cNvPicPr>
          <p:nvPr/>
        </p:nvPicPr>
        <p:blipFill>
          <a:blip r:embed="rId3"/>
          <a:stretch>
            <a:fillRect/>
          </a:stretch>
        </p:blipFill>
        <p:spPr>
          <a:xfrm>
            <a:off x="318952" y="1713590"/>
            <a:ext cx="8614808" cy="722262"/>
          </a:xfrm>
          <a:prstGeom prst="rect">
            <a:avLst/>
          </a:prstGeom>
        </p:spPr>
      </p:pic>
      <p:sp>
        <p:nvSpPr>
          <p:cNvPr id="6" name="Left Brace 5"/>
          <p:cNvSpPr/>
          <p:nvPr/>
        </p:nvSpPr>
        <p:spPr>
          <a:xfrm rot="16200000">
            <a:off x="4452570" y="469201"/>
            <a:ext cx="435214" cy="426011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958014" y="2711017"/>
            <a:ext cx="5450677" cy="830997"/>
          </a:xfrm>
          <a:prstGeom prst="rect">
            <a:avLst/>
          </a:prstGeom>
          <a:noFill/>
        </p:spPr>
        <p:txBody>
          <a:bodyPr wrap="square" rtlCol="0">
            <a:spAutoFit/>
          </a:bodyPr>
          <a:lstStyle/>
          <a:p>
            <a:pPr algn="ctr"/>
            <a:r>
              <a:rPr lang="en-US" sz="2400" dirty="0" smtClean="0">
                <a:solidFill>
                  <a:srgbClr val="FF0000"/>
                </a:solidFill>
                <a:latin typeface="Myriad Pro"/>
                <a:cs typeface="Myriad Pro"/>
              </a:rPr>
              <a:t>Assume this </a:t>
            </a:r>
            <a:r>
              <a:rPr lang="en-US" sz="2400" dirty="0" err="1" smtClean="0">
                <a:solidFill>
                  <a:srgbClr val="FF0000"/>
                </a:solidFill>
                <a:latin typeface="Myriad Pro"/>
                <a:cs typeface="Myriad Pro"/>
              </a:rPr>
              <a:t>interconversion</a:t>
            </a:r>
            <a:r>
              <a:rPr lang="en-US" sz="2400" dirty="0" smtClean="0">
                <a:solidFill>
                  <a:srgbClr val="FF0000"/>
                </a:solidFill>
                <a:latin typeface="Myriad Pro"/>
                <a:cs typeface="Myriad Pro"/>
              </a:rPr>
              <a:t> is very fast</a:t>
            </a:r>
          </a:p>
          <a:p>
            <a:pPr algn="ctr"/>
            <a:r>
              <a:rPr lang="en-US" sz="2400" dirty="0" smtClean="0">
                <a:solidFill>
                  <a:srgbClr val="FF0000"/>
                </a:solidFill>
                <a:latin typeface="Myriad Pro"/>
                <a:cs typeface="Myriad Pro"/>
              </a:rPr>
              <a:t>(rapid equilibrium assumption)</a:t>
            </a:r>
            <a:endParaRPr lang="en-US" sz="2400" dirty="0">
              <a:solidFill>
                <a:srgbClr val="FF0000"/>
              </a:solidFill>
              <a:latin typeface="Myriad Pro"/>
              <a:cs typeface="Myriad Pro"/>
            </a:endParaRPr>
          </a:p>
        </p:txBody>
      </p:sp>
      <p:grpSp>
        <p:nvGrpSpPr>
          <p:cNvPr id="47" name="Group 46"/>
          <p:cNvGrpSpPr/>
          <p:nvPr/>
        </p:nvGrpSpPr>
        <p:grpSpPr>
          <a:xfrm>
            <a:off x="2010922" y="3429538"/>
            <a:ext cx="6104783" cy="3351062"/>
            <a:chOff x="2010922" y="3429538"/>
            <a:chExt cx="6104783" cy="3351062"/>
          </a:xfrm>
        </p:grpSpPr>
        <p:cxnSp>
          <p:nvCxnSpPr>
            <p:cNvPr id="8" name="Straight Arrow Connector 7"/>
            <p:cNvCxnSpPr/>
            <p:nvPr/>
          </p:nvCxnSpPr>
          <p:spPr>
            <a:xfrm flipH="1" flipV="1">
              <a:off x="2475433" y="3522412"/>
              <a:ext cx="1" cy="288292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2475432" y="6414430"/>
              <a:ext cx="405071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623422" y="4817038"/>
              <a:ext cx="3236666" cy="461665"/>
            </a:xfrm>
            <a:prstGeom prst="rect">
              <a:avLst/>
            </a:prstGeom>
            <a:noFill/>
          </p:spPr>
          <p:txBody>
            <a:bodyPr wrap="square" rtlCol="0">
              <a:spAutoFit/>
            </a:bodyPr>
            <a:lstStyle/>
            <a:p>
              <a:pPr algn="ctr"/>
              <a:r>
                <a:rPr lang="en-US" sz="2400" dirty="0">
                  <a:latin typeface="Myriad Pro"/>
                  <a:cs typeface="Myriad Pro"/>
                </a:rPr>
                <a:t>G</a:t>
              </a:r>
              <a:r>
                <a:rPr lang="en-US" sz="2400" dirty="0" smtClean="0">
                  <a:latin typeface="Myriad Pro"/>
                  <a:cs typeface="Myriad Pro"/>
                </a:rPr>
                <a:t>ibbs Free Energy, G</a:t>
              </a:r>
              <a:endParaRPr lang="en-US" sz="2400" dirty="0">
                <a:latin typeface="Myriad Pro"/>
                <a:cs typeface="Myriad Pro"/>
              </a:endParaRPr>
            </a:p>
          </p:txBody>
        </p:sp>
        <p:sp>
          <p:nvSpPr>
            <p:cNvPr id="11" name="TextBox 10"/>
            <p:cNvSpPr txBox="1"/>
            <p:nvPr/>
          </p:nvSpPr>
          <p:spPr>
            <a:xfrm>
              <a:off x="2874560" y="6318935"/>
              <a:ext cx="3525897" cy="461665"/>
            </a:xfrm>
            <a:prstGeom prst="rect">
              <a:avLst/>
            </a:prstGeom>
            <a:noFill/>
          </p:spPr>
          <p:txBody>
            <a:bodyPr wrap="square" rtlCol="0">
              <a:spAutoFit/>
            </a:bodyPr>
            <a:lstStyle/>
            <a:p>
              <a:pPr algn="ctr"/>
              <a:r>
                <a:rPr lang="en-US" sz="2400" dirty="0" smtClean="0">
                  <a:latin typeface="Myriad Pro"/>
                  <a:cs typeface="Myriad Pro"/>
                </a:rPr>
                <a:t>“Reaction progress”</a:t>
              </a:r>
              <a:endParaRPr lang="en-US" sz="2400" dirty="0">
                <a:latin typeface="Myriad Pro"/>
                <a:cs typeface="Myriad Pro"/>
              </a:endParaRPr>
            </a:p>
          </p:txBody>
        </p:sp>
        <p:cxnSp>
          <p:nvCxnSpPr>
            <p:cNvPr id="12" name="Straight Connector 11"/>
            <p:cNvCxnSpPr/>
            <p:nvPr/>
          </p:nvCxnSpPr>
          <p:spPr>
            <a:xfrm flipV="1">
              <a:off x="2665078" y="4905445"/>
              <a:ext cx="981780" cy="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373368" y="4888733"/>
              <a:ext cx="1565490" cy="369332"/>
            </a:xfrm>
            <a:prstGeom prst="rect">
              <a:avLst/>
            </a:prstGeom>
            <a:noFill/>
          </p:spPr>
          <p:txBody>
            <a:bodyPr wrap="square" rtlCol="0">
              <a:spAutoFit/>
            </a:bodyPr>
            <a:lstStyle/>
            <a:p>
              <a:pPr algn="ctr"/>
              <a:r>
                <a:rPr lang="en-US" dirty="0" smtClean="0">
                  <a:latin typeface="Myriad Pro"/>
                  <a:cs typeface="Myriad Pro"/>
                </a:rPr>
                <a:t>Substrate(s)</a:t>
              </a:r>
              <a:endParaRPr lang="en-US" dirty="0">
                <a:latin typeface="Myriad Pro"/>
                <a:cs typeface="Myriad Pro"/>
              </a:endParaRPr>
            </a:p>
          </p:txBody>
        </p:sp>
        <p:grpSp>
          <p:nvGrpSpPr>
            <p:cNvPr id="14" name="Group 13"/>
            <p:cNvGrpSpPr/>
            <p:nvPr/>
          </p:nvGrpSpPr>
          <p:grpSpPr>
            <a:xfrm>
              <a:off x="4847022" y="5965441"/>
              <a:ext cx="1720689" cy="369332"/>
              <a:chOff x="3817892" y="5190538"/>
              <a:chExt cx="2289539" cy="491431"/>
            </a:xfrm>
          </p:grpSpPr>
          <p:cxnSp>
            <p:nvCxnSpPr>
              <p:cNvPr id="15" name="Straight Connector 14"/>
              <p:cNvCxnSpPr/>
              <p:nvPr/>
            </p:nvCxnSpPr>
            <p:spPr>
              <a:xfrm>
                <a:off x="4424712" y="5242981"/>
                <a:ext cx="106082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817892" y="5190538"/>
                <a:ext cx="2289539" cy="491431"/>
              </a:xfrm>
              <a:prstGeom prst="rect">
                <a:avLst/>
              </a:prstGeom>
              <a:noFill/>
            </p:spPr>
            <p:txBody>
              <a:bodyPr wrap="square" rtlCol="0">
                <a:spAutoFit/>
              </a:bodyPr>
              <a:lstStyle/>
              <a:p>
                <a:pPr algn="ctr"/>
                <a:r>
                  <a:rPr lang="en-US" dirty="0" smtClean="0">
                    <a:latin typeface="Myriad Pro"/>
                    <a:cs typeface="Myriad Pro"/>
                  </a:rPr>
                  <a:t>Products</a:t>
                </a:r>
                <a:endParaRPr lang="en-US" dirty="0">
                  <a:latin typeface="Myriad Pro"/>
                  <a:cs typeface="Myriad Pro"/>
                </a:endParaRPr>
              </a:p>
            </p:txBody>
          </p:sp>
        </p:grpSp>
        <p:grpSp>
          <p:nvGrpSpPr>
            <p:cNvPr id="22" name="Group 21"/>
            <p:cNvGrpSpPr/>
            <p:nvPr/>
          </p:nvGrpSpPr>
          <p:grpSpPr>
            <a:xfrm>
              <a:off x="5707368" y="4076215"/>
              <a:ext cx="2408337" cy="811590"/>
              <a:chOff x="7584141" y="2622525"/>
              <a:chExt cx="3204516" cy="1079896"/>
            </a:xfrm>
          </p:grpSpPr>
          <p:cxnSp>
            <p:nvCxnSpPr>
              <p:cNvPr id="23" name="Straight Connector 22"/>
              <p:cNvCxnSpPr/>
              <p:nvPr/>
            </p:nvCxnSpPr>
            <p:spPr>
              <a:xfrm>
                <a:off x="7709647" y="2622525"/>
                <a:ext cx="0" cy="10798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a:off x="7584141" y="2622525"/>
                <a:ext cx="2510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5" name="Group 24"/>
              <p:cNvGrpSpPr/>
              <p:nvPr/>
            </p:nvGrpSpPr>
            <p:grpSpPr>
              <a:xfrm>
                <a:off x="7858625" y="2722440"/>
                <a:ext cx="2930032" cy="792884"/>
                <a:chOff x="7858625" y="2722440"/>
                <a:chExt cx="2930032" cy="792884"/>
              </a:xfrm>
            </p:grpSpPr>
            <p:sp>
              <p:nvSpPr>
                <p:cNvPr id="26" name="TextBox 25"/>
                <p:cNvSpPr txBox="1"/>
                <p:nvPr/>
              </p:nvSpPr>
              <p:spPr>
                <a:xfrm>
                  <a:off x="7858625" y="2901036"/>
                  <a:ext cx="2930032" cy="614288"/>
                </a:xfrm>
                <a:prstGeom prst="rect">
                  <a:avLst/>
                </a:prstGeom>
                <a:noFill/>
              </p:spPr>
              <p:txBody>
                <a:bodyPr wrap="square" rtlCol="0">
                  <a:spAutoFit/>
                </a:bodyPr>
                <a:lstStyle/>
                <a:p>
                  <a:r>
                    <a:rPr lang="en-US" sz="2400" dirty="0" smtClean="0">
                      <a:latin typeface="Symbol" charset="2"/>
                      <a:cs typeface="Symbol" charset="2"/>
                    </a:rPr>
                    <a:t>D</a:t>
                  </a:r>
                  <a:r>
                    <a:rPr lang="en-US" sz="2400" dirty="0" smtClean="0">
                      <a:latin typeface="Myriad Pro"/>
                      <a:cs typeface="Myriad Pro"/>
                    </a:rPr>
                    <a:t>G   = - RT </a:t>
                  </a:r>
                  <a:r>
                    <a:rPr lang="en-US" sz="2400" dirty="0" err="1" smtClean="0">
                      <a:latin typeface="Myriad Pro"/>
                      <a:cs typeface="Myriad Pro"/>
                    </a:rPr>
                    <a:t>ln</a:t>
                  </a:r>
                  <a:r>
                    <a:rPr lang="en-US" sz="2400" dirty="0" smtClean="0">
                      <a:latin typeface="Myriad Pro"/>
                      <a:cs typeface="Myriad Pro"/>
                    </a:rPr>
                    <a:t> </a:t>
                  </a:r>
                  <a:r>
                    <a:rPr lang="en-US" sz="2400" i="1" dirty="0" err="1" smtClean="0">
                      <a:latin typeface="Myriad Pro"/>
                      <a:cs typeface="Myriad Pro"/>
                    </a:rPr>
                    <a:t>k</a:t>
                  </a:r>
                  <a:r>
                    <a:rPr lang="en-US" sz="2400" i="1" baseline="-25000" dirty="0" err="1" smtClean="0">
                      <a:latin typeface="Myriad Pro"/>
                      <a:cs typeface="Myriad Pro"/>
                    </a:rPr>
                    <a:t>f</a:t>
                  </a:r>
                  <a:endParaRPr lang="en-US" sz="2400" i="1" baseline="-25000" dirty="0">
                    <a:latin typeface="Arial"/>
                    <a:cs typeface="Arial"/>
                  </a:endParaRPr>
                </a:p>
              </p:txBody>
            </p:sp>
            <p:sp>
              <p:nvSpPr>
                <p:cNvPr id="27" name="Rectangle 26"/>
                <p:cNvSpPr/>
                <p:nvPr/>
              </p:nvSpPr>
              <p:spPr>
                <a:xfrm>
                  <a:off x="8351936" y="2722440"/>
                  <a:ext cx="449678" cy="614289"/>
                </a:xfrm>
                <a:prstGeom prst="rect">
                  <a:avLst/>
                </a:prstGeom>
              </p:spPr>
              <p:txBody>
                <a:bodyPr wrap="none">
                  <a:spAutoFit/>
                </a:bodyPr>
                <a:lstStyle/>
                <a:p>
                  <a:r>
                    <a:rPr lang="en-US" sz="2400" dirty="0"/>
                    <a:t>‡</a:t>
                  </a:r>
                </a:p>
              </p:txBody>
            </p:sp>
          </p:grpSp>
        </p:grpSp>
        <p:grpSp>
          <p:nvGrpSpPr>
            <p:cNvPr id="28" name="Group 27"/>
            <p:cNvGrpSpPr/>
            <p:nvPr/>
          </p:nvGrpSpPr>
          <p:grpSpPr>
            <a:xfrm>
              <a:off x="3192080" y="3706883"/>
              <a:ext cx="2515287" cy="2283607"/>
              <a:chOff x="1826198" y="2335868"/>
              <a:chExt cx="3346824" cy="3038553"/>
            </a:xfrm>
          </p:grpSpPr>
          <p:sp>
            <p:nvSpPr>
              <p:cNvPr id="29" name="Freeform 28"/>
              <p:cNvSpPr/>
              <p:nvPr/>
            </p:nvSpPr>
            <p:spPr>
              <a:xfrm>
                <a:off x="1826198" y="2827299"/>
                <a:ext cx="3346824" cy="2547122"/>
              </a:xfrm>
              <a:custGeom>
                <a:avLst/>
                <a:gdLst>
                  <a:gd name="connsiteX0" fmla="*/ 0 w 3346824"/>
                  <a:gd name="connsiteY0" fmla="*/ 1097828 h 2547122"/>
                  <a:gd name="connsiteX1" fmla="*/ 1763059 w 3346824"/>
                  <a:gd name="connsiteY1" fmla="*/ 51946 h 2547122"/>
                  <a:gd name="connsiteX2" fmla="*/ 3346824 w 3346824"/>
                  <a:gd name="connsiteY2" fmla="*/ 2547122 h 2547122"/>
                </a:gdLst>
                <a:ahLst/>
                <a:cxnLst>
                  <a:cxn ang="0">
                    <a:pos x="connsiteX0" y="connsiteY0"/>
                  </a:cxn>
                  <a:cxn ang="0">
                    <a:pos x="connsiteX1" y="connsiteY1"/>
                  </a:cxn>
                  <a:cxn ang="0">
                    <a:pos x="connsiteX2" y="connsiteY2"/>
                  </a:cxn>
                </a:cxnLst>
                <a:rect l="l" t="t" r="r" b="b"/>
                <a:pathLst>
                  <a:path w="3346824" h="2547122">
                    <a:moveTo>
                      <a:pt x="0" y="1097828"/>
                    </a:moveTo>
                    <a:cubicBezTo>
                      <a:pt x="602627" y="454112"/>
                      <a:pt x="1205255" y="-189603"/>
                      <a:pt x="1763059" y="51946"/>
                    </a:cubicBezTo>
                    <a:cubicBezTo>
                      <a:pt x="2320863" y="293495"/>
                      <a:pt x="3346824" y="2547122"/>
                      <a:pt x="3346824" y="2547122"/>
                    </a:cubicBezTo>
                  </a:path>
                </a:pathLst>
              </a:cu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0" name="Straight Connector 29"/>
              <p:cNvCxnSpPr/>
              <p:nvPr/>
            </p:nvCxnSpPr>
            <p:spPr>
              <a:xfrm>
                <a:off x="2848176" y="2827299"/>
                <a:ext cx="106082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2244781" y="2335868"/>
                <a:ext cx="2390291" cy="491431"/>
              </a:xfrm>
              <a:prstGeom prst="rect">
                <a:avLst/>
              </a:prstGeom>
              <a:noFill/>
            </p:spPr>
            <p:txBody>
              <a:bodyPr wrap="square" rtlCol="0">
                <a:spAutoFit/>
              </a:bodyPr>
              <a:lstStyle/>
              <a:p>
                <a:pPr algn="ctr"/>
                <a:r>
                  <a:rPr lang="en-US" dirty="0" smtClean="0">
                    <a:latin typeface="Myriad Pro"/>
                    <a:cs typeface="Myriad Pro"/>
                  </a:rPr>
                  <a:t>Without enzyme</a:t>
                </a:r>
                <a:endParaRPr lang="en-US" dirty="0">
                  <a:latin typeface="Myriad Pro"/>
                  <a:cs typeface="Myriad Pro"/>
                </a:endParaRPr>
              </a:p>
            </p:txBody>
          </p:sp>
        </p:grpSp>
        <p:cxnSp>
          <p:nvCxnSpPr>
            <p:cNvPr id="42" name="Straight Connector 41"/>
            <p:cNvCxnSpPr/>
            <p:nvPr/>
          </p:nvCxnSpPr>
          <p:spPr>
            <a:xfrm>
              <a:off x="3960142" y="4523266"/>
              <a:ext cx="797256"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3506664" y="4505625"/>
              <a:ext cx="1796410" cy="646331"/>
            </a:xfrm>
            <a:prstGeom prst="rect">
              <a:avLst/>
            </a:prstGeom>
            <a:noFill/>
          </p:spPr>
          <p:txBody>
            <a:bodyPr wrap="square" rtlCol="0">
              <a:spAutoFit/>
            </a:bodyPr>
            <a:lstStyle/>
            <a:p>
              <a:pPr algn="ctr"/>
              <a:r>
                <a:rPr lang="en-US" dirty="0" smtClean="0">
                  <a:latin typeface="Myriad Pro"/>
                  <a:cs typeface="Myriad Pro"/>
                </a:rPr>
                <a:t>With</a:t>
              </a:r>
            </a:p>
            <a:p>
              <a:pPr algn="ctr"/>
              <a:r>
                <a:rPr lang="en-US" dirty="0" smtClean="0">
                  <a:latin typeface="Myriad Pro"/>
                  <a:cs typeface="Myriad Pro"/>
                </a:rPr>
                <a:t>enzyme</a:t>
              </a:r>
              <a:endParaRPr lang="en-US" dirty="0">
                <a:latin typeface="Myriad Pro"/>
                <a:cs typeface="Myriad Pro"/>
              </a:endParaRPr>
            </a:p>
          </p:txBody>
        </p:sp>
        <p:sp>
          <p:nvSpPr>
            <p:cNvPr id="45" name="Freeform 44"/>
            <p:cNvSpPr/>
            <p:nvPr/>
          </p:nvSpPr>
          <p:spPr>
            <a:xfrm>
              <a:off x="3229496" y="4527816"/>
              <a:ext cx="2346086" cy="1462674"/>
            </a:xfrm>
            <a:custGeom>
              <a:avLst/>
              <a:gdLst>
                <a:gd name="connsiteX0" fmla="*/ 0 w 2346086"/>
                <a:gd name="connsiteY0" fmla="*/ 374466 h 1397653"/>
                <a:gd name="connsiteX1" fmla="*/ 1181863 w 2346086"/>
                <a:gd name="connsiteY1" fmla="*/ 56925 h 1397653"/>
                <a:gd name="connsiteX2" fmla="*/ 2346086 w 2346086"/>
                <a:gd name="connsiteY2" fmla="*/ 1397653 h 1397653"/>
                <a:gd name="connsiteX3" fmla="*/ 2346086 w 2346086"/>
                <a:gd name="connsiteY3" fmla="*/ 1397653 h 1397653"/>
                <a:gd name="connsiteX4" fmla="*/ 2328446 w 2346086"/>
                <a:gd name="connsiteY4" fmla="*/ 1397653 h 1397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6086" h="1397653">
                  <a:moveTo>
                    <a:pt x="0" y="374466"/>
                  </a:moveTo>
                  <a:cubicBezTo>
                    <a:pt x="395424" y="130430"/>
                    <a:pt x="790849" y="-113606"/>
                    <a:pt x="1181863" y="56925"/>
                  </a:cubicBezTo>
                  <a:cubicBezTo>
                    <a:pt x="1572877" y="227456"/>
                    <a:pt x="2346086" y="1397653"/>
                    <a:pt x="2346086" y="1397653"/>
                  </a:cubicBezTo>
                  <a:lnTo>
                    <a:pt x="2346086" y="1397653"/>
                  </a:lnTo>
                  <a:lnTo>
                    <a:pt x="2328446" y="1397653"/>
                  </a:lnTo>
                </a:path>
              </a:pathLst>
            </a:custGeom>
            <a:ln>
              <a:headEnd type="none"/>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46" name="Straight Connector 45"/>
            <p:cNvCxnSpPr/>
            <p:nvPr/>
          </p:nvCxnSpPr>
          <p:spPr>
            <a:xfrm flipH="1">
              <a:off x="5718648" y="4881332"/>
              <a:ext cx="18864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536340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18952" y="1713590"/>
            <a:ext cx="8614808" cy="722262"/>
          </a:xfrm>
          <a:prstGeom prst="rect">
            <a:avLst/>
          </a:prstGeom>
        </p:spPr>
      </p:pic>
      <p:sp>
        <p:nvSpPr>
          <p:cNvPr id="2" name="Title 1"/>
          <p:cNvSpPr>
            <a:spLocks noGrp="1"/>
          </p:cNvSpPr>
          <p:nvPr>
            <p:ph type="title"/>
          </p:nvPr>
        </p:nvSpPr>
        <p:spPr/>
        <p:txBody>
          <a:bodyPr>
            <a:normAutofit/>
          </a:bodyPr>
          <a:lstStyle/>
          <a:p>
            <a:r>
              <a:rPr lang="en-US" sz="3600" dirty="0" smtClean="0">
                <a:latin typeface="Myriad Pro"/>
                <a:cs typeface="Myriad Pro"/>
              </a:rPr>
              <a:t>Simplifying the enzyme catalysis model</a:t>
            </a:r>
            <a:endParaRPr lang="en-US" sz="3600" dirty="0">
              <a:latin typeface="Myriad Pro"/>
              <a:cs typeface="Myriad Pro"/>
            </a:endParaRPr>
          </a:p>
        </p:txBody>
      </p:sp>
      <p:sp>
        <p:nvSpPr>
          <p:cNvPr id="6" name="Left Brace 5"/>
          <p:cNvSpPr/>
          <p:nvPr/>
        </p:nvSpPr>
        <p:spPr>
          <a:xfrm rot="16200000">
            <a:off x="4452570" y="469201"/>
            <a:ext cx="435214" cy="426011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1958014" y="2711017"/>
            <a:ext cx="5450677" cy="830997"/>
          </a:xfrm>
          <a:prstGeom prst="rect">
            <a:avLst/>
          </a:prstGeom>
          <a:noFill/>
        </p:spPr>
        <p:txBody>
          <a:bodyPr wrap="square" rtlCol="0">
            <a:spAutoFit/>
          </a:bodyPr>
          <a:lstStyle/>
          <a:p>
            <a:pPr algn="ctr"/>
            <a:r>
              <a:rPr lang="en-US" sz="2400" dirty="0" smtClean="0">
                <a:solidFill>
                  <a:srgbClr val="FF0000"/>
                </a:solidFill>
                <a:latin typeface="Myriad Pro"/>
                <a:cs typeface="Myriad Pro"/>
              </a:rPr>
              <a:t>Assume this </a:t>
            </a:r>
            <a:r>
              <a:rPr lang="en-US" sz="2400" dirty="0" err="1" smtClean="0">
                <a:solidFill>
                  <a:srgbClr val="FF0000"/>
                </a:solidFill>
                <a:latin typeface="Myriad Pro"/>
                <a:cs typeface="Myriad Pro"/>
              </a:rPr>
              <a:t>interconversion</a:t>
            </a:r>
            <a:r>
              <a:rPr lang="en-US" sz="2400" dirty="0" smtClean="0">
                <a:solidFill>
                  <a:srgbClr val="FF0000"/>
                </a:solidFill>
                <a:latin typeface="Myriad Pro"/>
                <a:cs typeface="Myriad Pro"/>
              </a:rPr>
              <a:t> is very fast</a:t>
            </a:r>
          </a:p>
          <a:p>
            <a:pPr algn="ctr"/>
            <a:r>
              <a:rPr lang="en-US" sz="2400" dirty="0" smtClean="0">
                <a:solidFill>
                  <a:srgbClr val="FF0000"/>
                </a:solidFill>
                <a:latin typeface="Myriad Pro"/>
                <a:cs typeface="Myriad Pro"/>
              </a:rPr>
              <a:t>(rapid equilibrium assumption)</a:t>
            </a:r>
            <a:endParaRPr lang="en-US" sz="2400" dirty="0">
              <a:solidFill>
                <a:srgbClr val="FF0000"/>
              </a:solidFill>
              <a:latin typeface="Myriad Pro"/>
              <a:cs typeface="Myriad Pro"/>
            </a:endParaRPr>
          </a:p>
        </p:txBody>
      </p:sp>
      <p:sp>
        <p:nvSpPr>
          <p:cNvPr id="32" name="TextBox 31"/>
          <p:cNvSpPr txBox="1"/>
          <p:nvPr/>
        </p:nvSpPr>
        <p:spPr>
          <a:xfrm>
            <a:off x="2735856" y="1108398"/>
            <a:ext cx="6162624" cy="461665"/>
          </a:xfrm>
          <a:prstGeom prst="rect">
            <a:avLst/>
          </a:prstGeom>
          <a:noFill/>
        </p:spPr>
        <p:txBody>
          <a:bodyPr wrap="square" rtlCol="0">
            <a:spAutoFit/>
          </a:bodyPr>
          <a:lstStyle/>
          <a:p>
            <a:pPr algn="ctr"/>
            <a:r>
              <a:rPr lang="en-US" sz="2400" dirty="0" smtClean="0">
                <a:solidFill>
                  <a:srgbClr val="FF0000"/>
                </a:solidFill>
                <a:latin typeface="Myriad Pro"/>
                <a:cs typeface="Myriad Pro"/>
              </a:rPr>
              <a:t>Assume this reaction is effectively irreversible</a:t>
            </a:r>
            <a:endParaRPr lang="en-US" sz="2400" dirty="0">
              <a:solidFill>
                <a:srgbClr val="FF0000"/>
              </a:solidFill>
              <a:latin typeface="Myriad Pro"/>
              <a:cs typeface="Myriad Pro"/>
            </a:endParaRPr>
          </a:p>
        </p:txBody>
      </p:sp>
      <p:sp>
        <p:nvSpPr>
          <p:cNvPr id="33" name="Left Brace 32"/>
          <p:cNvSpPr/>
          <p:nvPr/>
        </p:nvSpPr>
        <p:spPr>
          <a:xfrm rot="5400000">
            <a:off x="6991261" y="227874"/>
            <a:ext cx="265148" cy="3020090"/>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4" name="Picture 33"/>
          <p:cNvPicPr>
            <a:picLocks noChangeAspect="1"/>
          </p:cNvPicPr>
          <p:nvPr/>
        </p:nvPicPr>
        <p:blipFill>
          <a:blip r:embed="rId4"/>
          <a:stretch>
            <a:fillRect/>
          </a:stretch>
        </p:blipFill>
        <p:spPr>
          <a:xfrm>
            <a:off x="1444458" y="4729737"/>
            <a:ext cx="5954021" cy="1096296"/>
          </a:xfrm>
          <a:prstGeom prst="rect">
            <a:avLst/>
          </a:prstGeom>
        </p:spPr>
      </p:pic>
      <p:sp>
        <p:nvSpPr>
          <p:cNvPr id="35" name="TextBox 34"/>
          <p:cNvSpPr txBox="1"/>
          <p:nvPr/>
        </p:nvSpPr>
        <p:spPr>
          <a:xfrm>
            <a:off x="1444458" y="3894612"/>
            <a:ext cx="6162624" cy="461665"/>
          </a:xfrm>
          <a:prstGeom prst="rect">
            <a:avLst/>
          </a:prstGeom>
          <a:noFill/>
        </p:spPr>
        <p:txBody>
          <a:bodyPr wrap="square" rtlCol="0">
            <a:spAutoFit/>
          </a:bodyPr>
          <a:lstStyle/>
          <a:p>
            <a:pPr algn="ctr"/>
            <a:r>
              <a:rPr lang="en-US" sz="2400" dirty="0" smtClean="0">
                <a:latin typeface="Myriad Pro"/>
                <a:cs typeface="Myriad Pro"/>
              </a:rPr>
              <a:t>Our simplified model:</a:t>
            </a:r>
            <a:endParaRPr lang="en-US" sz="2400" dirty="0">
              <a:latin typeface="Myriad Pro"/>
              <a:cs typeface="Myriad Pro"/>
            </a:endParaRPr>
          </a:p>
        </p:txBody>
      </p:sp>
      <p:sp>
        <p:nvSpPr>
          <p:cNvPr id="36" name="TextBox 35"/>
          <p:cNvSpPr txBox="1"/>
          <p:nvPr/>
        </p:nvSpPr>
        <p:spPr>
          <a:xfrm>
            <a:off x="2591058" y="5822723"/>
            <a:ext cx="5450677" cy="830997"/>
          </a:xfrm>
          <a:prstGeom prst="rect">
            <a:avLst/>
          </a:prstGeom>
          <a:noFill/>
        </p:spPr>
        <p:txBody>
          <a:bodyPr wrap="square" rtlCol="0">
            <a:spAutoFit/>
          </a:bodyPr>
          <a:lstStyle/>
          <a:p>
            <a:pPr algn="ctr"/>
            <a:r>
              <a:rPr lang="en-US" sz="2400" dirty="0" smtClean="0">
                <a:solidFill>
                  <a:srgbClr val="FF0000"/>
                </a:solidFill>
                <a:latin typeface="Myriad Pro"/>
                <a:cs typeface="Myriad Pro"/>
              </a:rPr>
              <a:t>Catalytic constant</a:t>
            </a:r>
          </a:p>
          <a:p>
            <a:pPr algn="ctr"/>
            <a:r>
              <a:rPr lang="en-US" sz="2400" dirty="0" smtClean="0">
                <a:solidFill>
                  <a:srgbClr val="FF0000"/>
                </a:solidFill>
                <a:latin typeface="Myriad Pro"/>
                <a:cs typeface="Myriad Pro"/>
              </a:rPr>
              <a:t>(also denoted </a:t>
            </a:r>
            <a:r>
              <a:rPr lang="en-US" sz="2400" dirty="0" err="1" smtClean="0">
                <a:solidFill>
                  <a:srgbClr val="FF0000"/>
                </a:solidFill>
                <a:latin typeface="Myriad Pro"/>
                <a:cs typeface="Myriad Pro"/>
              </a:rPr>
              <a:t>k</a:t>
            </a:r>
            <a:r>
              <a:rPr lang="en-US" sz="2400" baseline="-25000" dirty="0" err="1" smtClean="0">
                <a:solidFill>
                  <a:srgbClr val="FF0000"/>
                </a:solidFill>
                <a:latin typeface="Myriad Pro"/>
                <a:cs typeface="Myriad Pro"/>
              </a:rPr>
              <a:t>cat</a:t>
            </a:r>
            <a:r>
              <a:rPr lang="en-US" sz="2400" dirty="0" smtClean="0">
                <a:solidFill>
                  <a:srgbClr val="FF0000"/>
                </a:solidFill>
                <a:latin typeface="Myriad Pro"/>
                <a:cs typeface="Myriad Pro"/>
              </a:rPr>
              <a:t>)</a:t>
            </a:r>
            <a:endParaRPr lang="en-US" sz="2400" dirty="0">
              <a:solidFill>
                <a:srgbClr val="FF0000"/>
              </a:solidFill>
              <a:latin typeface="Myriad Pro"/>
              <a:cs typeface="Myriad Pro"/>
            </a:endParaRPr>
          </a:p>
        </p:txBody>
      </p:sp>
      <p:cxnSp>
        <p:nvCxnSpPr>
          <p:cNvPr id="5" name="Straight Arrow Connector 4"/>
          <p:cNvCxnSpPr>
            <a:stCxn id="36" idx="0"/>
          </p:cNvCxnSpPr>
          <p:nvPr/>
        </p:nvCxnSpPr>
        <p:spPr>
          <a:xfrm flipV="1">
            <a:off x="5316397" y="5292349"/>
            <a:ext cx="10806" cy="53037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7247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How are these species’ concentrations changing with time?</a:t>
            </a:r>
            <a:endParaRPr lang="en-US" dirty="0">
              <a:latin typeface="Myriad Pro"/>
              <a:cs typeface="Myriad Pro"/>
            </a:endParaRPr>
          </a:p>
        </p:txBody>
      </p:sp>
      <p:pic>
        <p:nvPicPr>
          <p:cNvPr id="4" name="Picture 3"/>
          <p:cNvPicPr>
            <a:picLocks noChangeAspect="1"/>
          </p:cNvPicPr>
          <p:nvPr/>
        </p:nvPicPr>
        <p:blipFill>
          <a:blip r:embed="rId2"/>
          <a:stretch>
            <a:fillRect/>
          </a:stretch>
        </p:blipFill>
        <p:spPr>
          <a:xfrm>
            <a:off x="1991291" y="1624893"/>
            <a:ext cx="5170444" cy="952018"/>
          </a:xfrm>
          <a:prstGeom prst="rect">
            <a:avLst/>
          </a:prstGeom>
        </p:spPr>
      </p:pic>
      <p:pic>
        <p:nvPicPr>
          <p:cNvPr id="5" name="Picture 4"/>
          <p:cNvPicPr>
            <a:picLocks noChangeAspect="1"/>
          </p:cNvPicPr>
          <p:nvPr/>
        </p:nvPicPr>
        <p:blipFill>
          <a:blip r:embed="rId3"/>
          <a:stretch>
            <a:fillRect/>
          </a:stretch>
        </p:blipFill>
        <p:spPr>
          <a:xfrm>
            <a:off x="2927481" y="2840227"/>
            <a:ext cx="3775622" cy="3230881"/>
          </a:xfrm>
          <a:prstGeom prst="rect">
            <a:avLst/>
          </a:prstGeom>
        </p:spPr>
      </p:pic>
      <p:sp>
        <p:nvSpPr>
          <p:cNvPr id="6" name="Rectangle 5"/>
          <p:cNvSpPr/>
          <p:nvPr/>
        </p:nvSpPr>
        <p:spPr>
          <a:xfrm>
            <a:off x="2681241" y="3704643"/>
            <a:ext cx="4621612" cy="282258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16353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417638"/>
          </a:xfrm>
        </p:spPr>
        <p:txBody>
          <a:bodyPr>
            <a:normAutofit/>
          </a:bodyPr>
          <a:lstStyle/>
          <a:p>
            <a:r>
              <a:rPr lang="en-US" sz="3600" dirty="0">
                <a:latin typeface="Myriad Pro"/>
                <a:cs typeface="Myriad Pro"/>
              </a:rPr>
              <a:t>How are these species’ concentrations changing with time?</a:t>
            </a:r>
          </a:p>
        </p:txBody>
      </p:sp>
      <p:grpSp>
        <p:nvGrpSpPr>
          <p:cNvPr id="6" name="Group 5"/>
          <p:cNvGrpSpPr/>
          <p:nvPr/>
        </p:nvGrpSpPr>
        <p:grpSpPr>
          <a:xfrm>
            <a:off x="1975661" y="1252522"/>
            <a:ext cx="6718315" cy="5367178"/>
            <a:chOff x="1252421" y="1234881"/>
            <a:chExt cx="6718315" cy="5367178"/>
          </a:xfrm>
        </p:grpSpPr>
        <p:pic>
          <p:nvPicPr>
            <p:cNvPr id="4" name="Picture 3"/>
            <p:cNvPicPr>
              <a:picLocks noChangeAspect="1"/>
            </p:cNvPicPr>
            <p:nvPr/>
          </p:nvPicPr>
          <p:blipFill>
            <a:blip r:embed="rId3"/>
            <a:stretch>
              <a:fillRect/>
            </a:stretch>
          </p:blipFill>
          <p:spPr>
            <a:xfrm>
              <a:off x="1411179" y="1417638"/>
              <a:ext cx="6559557" cy="5184421"/>
            </a:xfrm>
            <a:prstGeom prst="rect">
              <a:avLst/>
            </a:prstGeom>
          </p:spPr>
        </p:pic>
        <p:sp>
          <p:nvSpPr>
            <p:cNvPr id="5" name="Rectangle 4"/>
            <p:cNvSpPr/>
            <p:nvPr/>
          </p:nvSpPr>
          <p:spPr>
            <a:xfrm>
              <a:off x="1252421" y="1234881"/>
              <a:ext cx="564471" cy="5292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7" name="Rectangle 6"/>
          <p:cNvSpPr/>
          <p:nvPr/>
        </p:nvSpPr>
        <p:spPr>
          <a:xfrm>
            <a:off x="2769452" y="1488202"/>
            <a:ext cx="229317" cy="4633279"/>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176397" y="1488202"/>
            <a:ext cx="2099129" cy="1569660"/>
          </a:xfrm>
          <a:prstGeom prst="rect">
            <a:avLst/>
          </a:prstGeom>
          <a:noFill/>
        </p:spPr>
        <p:txBody>
          <a:bodyPr wrap="square" rtlCol="0">
            <a:spAutoFit/>
          </a:bodyPr>
          <a:lstStyle/>
          <a:p>
            <a:r>
              <a:rPr lang="en-US" sz="2400" dirty="0" smtClean="0">
                <a:solidFill>
                  <a:srgbClr val="FF0000"/>
                </a:solidFill>
                <a:latin typeface="Myriad Pro"/>
                <a:cs typeface="Myriad Pro"/>
              </a:rPr>
              <a:t>Fast timescale:</a:t>
            </a:r>
          </a:p>
          <a:p>
            <a:r>
              <a:rPr lang="en-US" sz="2400" dirty="0" smtClean="0">
                <a:solidFill>
                  <a:srgbClr val="FF0000"/>
                </a:solidFill>
                <a:latin typeface="Myriad Pro"/>
                <a:cs typeface="Myriad Pro"/>
              </a:rPr>
              <a:t>[C] rises to a</a:t>
            </a:r>
          </a:p>
          <a:p>
            <a:r>
              <a:rPr lang="en-US" sz="2400" dirty="0">
                <a:solidFill>
                  <a:srgbClr val="FF0000"/>
                </a:solidFill>
                <a:latin typeface="Myriad Pro"/>
                <a:cs typeface="Myriad Pro"/>
              </a:rPr>
              <a:t>q</a:t>
            </a:r>
            <a:r>
              <a:rPr lang="en-US" sz="2400" dirty="0" smtClean="0">
                <a:solidFill>
                  <a:srgbClr val="FF0000"/>
                </a:solidFill>
                <a:latin typeface="Myriad Pro"/>
                <a:cs typeface="Myriad Pro"/>
              </a:rPr>
              <a:t>uasi-steady-state</a:t>
            </a:r>
            <a:endParaRPr lang="en-US" sz="2400" dirty="0">
              <a:solidFill>
                <a:srgbClr val="FF0000"/>
              </a:solidFill>
              <a:latin typeface="Myriad Pro"/>
              <a:cs typeface="Myriad Pro"/>
            </a:endParaRPr>
          </a:p>
        </p:txBody>
      </p:sp>
      <p:sp>
        <p:nvSpPr>
          <p:cNvPr id="9" name="TextBox 8"/>
          <p:cNvSpPr txBox="1"/>
          <p:nvPr/>
        </p:nvSpPr>
        <p:spPr>
          <a:xfrm>
            <a:off x="176397" y="5290484"/>
            <a:ext cx="2275526" cy="830997"/>
          </a:xfrm>
          <a:prstGeom prst="rect">
            <a:avLst/>
          </a:prstGeom>
          <a:noFill/>
        </p:spPr>
        <p:txBody>
          <a:bodyPr wrap="square" rtlCol="0">
            <a:spAutoFit/>
          </a:bodyPr>
          <a:lstStyle/>
          <a:p>
            <a:r>
              <a:rPr lang="en-US" sz="2400" dirty="0" smtClean="0">
                <a:solidFill>
                  <a:srgbClr val="0000FF"/>
                </a:solidFill>
                <a:latin typeface="Myriad Pro"/>
                <a:cs typeface="Myriad Pro"/>
              </a:rPr>
              <a:t>Slow timescale:</a:t>
            </a:r>
          </a:p>
          <a:p>
            <a:r>
              <a:rPr lang="en-US" sz="2400" dirty="0" smtClean="0">
                <a:solidFill>
                  <a:srgbClr val="0000FF"/>
                </a:solidFill>
                <a:latin typeface="Myriad Pro"/>
                <a:cs typeface="Myriad Pro"/>
              </a:rPr>
              <a:t>S converts to P</a:t>
            </a:r>
            <a:endParaRPr lang="en-US" sz="2400" dirty="0">
              <a:solidFill>
                <a:srgbClr val="0000FF"/>
              </a:solidFill>
              <a:latin typeface="Myriad Pro"/>
              <a:cs typeface="Myriad Pro"/>
            </a:endParaRPr>
          </a:p>
        </p:txBody>
      </p:sp>
      <p:sp>
        <p:nvSpPr>
          <p:cNvPr id="10" name="Rectangle 9"/>
          <p:cNvSpPr/>
          <p:nvPr/>
        </p:nvSpPr>
        <p:spPr>
          <a:xfrm>
            <a:off x="3018870" y="1496409"/>
            <a:ext cx="5667930" cy="4633279"/>
          </a:xfrm>
          <a:prstGeom prst="rect">
            <a:avLst/>
          </a:prstGeom>
          <a:noFill/>
          <a:ln w="38100">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7515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does the fast timescale exist?</a:t>
            </a:r>
            <a:endParaRPr lang="en-US" dirty="0"/>
          </a:p>
        </p:txBody>
      </p:sp>
      <p:pic>
        <p:nvPicPr>
          <p:cNvPr id="4" name="Picture 3"/>
          <p:cNvPicPr>
            <a:picLocks noChangeAspect="1"/>
          </p:cNvPicPr>
          <p:nvPr/>
        </p:nvPicPr>
        <p:blipFill>
          <a:blip r:embed="rId2"/>
          <a:stretch>
            <a:fillRect/>
          </a:stretch>
        </p:blipFill>
        <p:spPr>
          <a:xfrm>
            <a:off x="1922015" y="2376708"/>
            <a:ext cx="5226394" cy="962320"/>
          </a:xfrm>
          <a:prstGeom prst="rect">
            <a:avLst/>
          </a:prstGeom>
        </p:spPr>
      </p:pic>
      <p:sp>
        <p:nvSpPr>
          <p:cNvPr id="5" name="TextBox 4"/>
          <p:cNvSpPr txBox="1"/>
          <p:nvPr/>
        </p:nvSpPr>
        <p:spPr>
          <a:xfrm>
            <a:off x="2926764" y="4287909"/>
            <a:ext cx="3229506" cy="1077218"/>
          </a:xfrm>
          <a:prstGeom prst="rect">
            <a:avLst/>
          </a:prstGeom>
          <a:noFill/>
        </p:spPr>
        <p:txBody>
          <a:bodyPr wrap="square" rtlCol="0">
            <a:spAutoFit/>
          </a:bodyPr>
          <a:lstStyle/>
          <a:p>
            <a:pPr marL="514350" indent="-514350">
              <a:buAutoNum type="arabicParenR"/>
            </a:pPr>
            <a:r>
              <a:rPr lang="en-US" sz="3200" dirty="0" smtClean="0">
                <a:latin typeface="Myriad Pro"/>
                <a:cs typeface="Myriad Pro"/>
              </a:rPr>
              <a:t>k</a:t>
            </a:r>
            <a:r>
              <a:rPr lang="en-US" sz="3200" baseline="-25000" dirty="0" smtClean="0">
                <a:latin typeface="Myriad Pro"/>
                <a:cs typeface="Myriad Pro"/>
              </a:rPr>
              <a:t>1</a:t>
            </a:r>
            <a:r>
              <a:rPr lang="en-US" sz="3200" dirty="0" smtClean="0">
                <a:latin typeface="Myriad Pro"/>
                <a:cs typeface="Myriad Pro"/>
              </a:rPr>
              <a:t>, k</a:t>
            </a:r>
            <a:r>
              <a:rPr lang="en-US" sz="3200" baseline="-25000" dirty="0" smtClean="0">
                <a:latin typeface="Myriad Pro"/>
                <a:cs typeface="Myriad Pro"/>
              </a:rPr>
              <a:t>-1</a:t>
            </a:r>
            <a:r>
              <a:rPr lang="en-US" sz="3200" dirty="0" smtClean="0">
                <a:latin typeface="Myriad Pro"/>
                <a:cs typeface="Myriad Pro"/>
              </a:rPr>
              <a:t> &gt;&gt; k</a:t>
            </a:r>
            <a:r>
              <a:rPr lang="en-US" sz="3200" baseline="-25000" dirty="0" smtClean="0">
                <a:latin typeface="Myriad Pro"/>
                <a:cs typeface="Myriad Pro"/>
              </a:rPr>
              <a:t>2</a:t>
            </a:r>
          </a:p>
          <a:p>
            <a:pPr marL="514350" indent="-514350">
              <a:buAutoNum type="arabicParenR"/>
            </a:pPr>
            <a:r>
              <a:rPr lang="en-US" sz="3200" baseline="-25000" dirty="0" smtClean="0">
                <a:latin typeface="Myriad Pro"/>
                <a:cs typeface="Myriad Pro"/>
              </a:rPr>
              <a:t> </a:t>
            </a:r>
            <a:r>
              <a:rPr lang="en-US" sz="3200" dirty="0" smtClean="0">
                <a:latin typeface="Myriad Pro"/>
                <a:cs typeface="Myriad Pro"/>
              </a:rPr>
              <a:t>[S] &gt;&gt; [E], [C]</a:t>
            </a:r>
          </a:p>
        </p:txBody>
      </p:sp>
    </p:spTree>
    <p:extLst>
      <p:ext uri="{BB962C8B-B14F-4D97-AF65-F5344CB8AC3E}">
        <p14:creationId xmlns:p14="http://schemas.microsoft.com/office/powerpoint/2010/main" val="1153280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46240" y="2142522"/>
            <a:ext cx="3706345" cy="682438"/>
          </a:xfrm>
          <a:prstGeom prst="rect">
            <a:avLst/>
          </a:prstGeom>
        </p:spPr>
      </p:pic>
      <p:pic>
        <p:nvPicPr>
          <p:cNvPr id="5" name="Picture 4"/>
          <p:cNvPicPr>
            <a:picLocks noChangeAspect="1"/>
          </p:cNvPicPr>
          <p:nvPr/>
        </p:nvPicPr>
        <p:blipFill>
          <a:blip r:embed="rId4"/>
          <a:stretch>
            <a:fillRect/>
          </a:stretch>
        </p:blipFill>
        <p:spPr>
          <a:xfrm>
            <a:off x="246240" y="3016638"/>
            <a:ext cx="3775622" cy="3230881"/>
          </a:xfrm>
          <a:prstGeom prst="rect">
            <a:avLst/>
          </a:prstGeom>
        </p:spPr>
      </p:pic>
      <p:pic>
        <p:nvPicPr>
          <p:cNvPr id="7" name="Picture 6"/>
          <p:cNvPicPr>
            <a:picLocks noChangeAspect="1"/>
          </p:cNvPicPr>
          <p:nvPr/>
        </p:nvPicPr>
        <p:blipFill>
          <a:blip r:embed="rId5"/>
          <a:stretch>
            <a:fillRect/>
          </a:stretch>
        </p:blipFill>
        <p:spPr>
          <a:xfrm>
            <a:off x="4251178" y="2318935"/>
            <a:ext cx="4724948" cy="1800398"/>
          </a:xfrm>
          <a:prstGeom prst="rect">
            <a:avLst/>
          </a:prstGeom>
        </p:spPr>
      </p:pic>
      <p:pic>
        <p:nvPicPr>
          <p:cNvPr id="8" name="Picture 7"/>
          <p:cNvPicPr>
            <a:picLocks noChangeAspect="1"/>
          </p:cNvPicPr>
          <p:nvPr/>
        </p:nvPicPr>
        <p:blipFill>
          <a:blip r:embed="rId6"/>
          <a:stretch>
            <a:fillRect/>
          </a:stretch>
        </p:blipFill>
        <p:spPr>
          <a:xfrm>
            <a:off x="4321732" y="5327052"/>
            <a:ext cx="4257794" cy="1061595"/>
          </a:xfrm>
          <a:prstGeom prst="rect">
            <a:avLst/>
          </a:prstGeom>
        </p:spPr>
      </p:pic>
      <p:sp>
        <p:nvSpPr>
          <p:cNvPr id="9" name="TextBox 8"/>
          <p:cNvSpPr txBox="1"/>
          <p:nvPr/>
        </p:nvSpPr>
        <p:spPr>
          <a:xfrm>
            <a:off x="4120459" y="1682253"/>
            <a:ext cx="5023541" cy="461665"/>
          </a:xfrm>
          <a:prstGeom prst="rect">
            <a:avLst/>
          </a:prstGeom>
          <a:noFill/>
        </p:spPr>
        <p:txBody>
          <a:bodyPr wrap="square" rtlCol="0">
            <a:spAutoFit/>
          </a:bodyPr>
          <a:lstStyle/>
          <a:p>
            <a:pPr algn="ctr"/>
            <a:r>
              <a:rPr lang="en-US" sz="2400" dirty="0" smtClean="0">
                <a:latin typeface="Myriad Pro"/>
                <a:cs typeface="Myriad Pro"/>
              </a:rPr>
              <a:t>Rewrite using a stoichiometry matrix:</a:t>
            </a:r>
            <a:endParaRPr lang="en-US" sz="2400" dirty="0">
              <a:latin typeface="Myriad Pro"/>
              <a:cs typeface="Myriad Pro"/>
            </a:endParaRPr>
          </a:p>
        </p:txBody>
      </p:sp>
      <p:sp>
        <p:nvSpPr>
          <p:cNvPr id="10" name="TextBox 9"/>
          <p:cNvSpPr txBox="1"/>
          <p:nvPr/>
        </p:nvSpPr>
        <p:spPr>
          <a:xfrm>
            <a:off x="3838225" y="4593138"/>
            <a:ext cx="5023541" cy="461665"/>
          </a:xfrm>
          <a:prstGeom prst="rect">
            <a:avLst/>
          </a:prstGeom>
          <a:noFill/>
        </p:spPr>
        <p:txBody>
          <a:bodyPr wrap="square" rtlCol="0">
            <a:spAutoFit/>
          </a:bodyPr>
          <a:lstStyle/>
          <a:p>
            <a:pPr algn="ctr"/>
            <a:r>
              <a:rPr lang="en-US" sz="2400" dirty="0" smtClean="0">
                <a:latin typeface="Myriad Pro"/>
                <a:cs typeface="Myriad Pro"/>
              </a:rPr>
              <a:t>Perform row reduction, and find:</a:t>
            </a:r>
            <a:endParaRPr lang="en-US" sz="2400" dirty="0">
              <a:latin typeface="Myriad Pro"/>
              <a:cs typeface="Myriad Pro"/>
            </a:endParaRPr>
          </a:p>
        </p:txBody>
      </p:sp>
      <p:sp>
        <p:nvSpPr>
          <p:cNvPr id="12" name="Title 1"/>
          <p:cNvSpPr>
            <a:spLocks noGrp="1"/>
          </p:cNvSpPr>
          <p:nvPr>
            <p:ph type="title"/>
          </p:nvPr>
        </p:nvSpPr>
        <p:spPr>
          <a:xfrm>
            <a:off x="457200" y="274638"/>
            <a:ext cx="8229600" cy="1143000"/>
          </a:xfrm>
        </p:spPr>
        <p:txBody>
          <a:bodyPr>
            <a:normAutofit fontScale="90000"/>
          </a:bodyPr>
          <a:lstStyle/>
          <a:p>
            <a:r>
              <a:rPr lang="en-US" dirty="0" smtClean="0"/>
              <a:t>Simplifying the model</a:t>
            </a:r>
            <a:br>
              <a:rPr lang="en-US" dirty="0" smtClean="0"/>
            </a:br>
            <a:r>
              <a:rPr lang="en-US" dirty="0" smtClean="0"/>
              <a:t>using moiety conservation</a:t>
            </a:r>
            <a:endParaRPr lang="en-US" dirty="0"/>
          </a:p>
        </p:txBody>
      </p:sp>
    </p:spTree>
    <p:extLst>
      <p:ext uri="{BB962C8B-B14F-4D97-AF65-F5344CB8AC3E}">
        <p14:creationId xmlns:p14="http://schemas.microsoft.com/office/powerpoint/2010/main" val="8572696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Simplifying the model</a:t>
            </a:r>
            <a:br>
              <a:rPr lang="en-US" dirty="0" smtClean="0"/>
            </a:br>
            <a:r>
              <a:rPr lang="en-US" dirty="0" smtClean="0"/>
              <a:t>using moiety conservation</a:t>
            </a:r>
            <a:endParaRPr lang="en-US" dirty="0"/>
          </a:p>
        </p:txBody>
      </p:sp>
      <p:pic>
        <p:nvPicPr>
          <p:cNvPr id="4" name="Picture 3"/>
          <p:cNvPicPr>
            <a:picLocks noChangeAspect="1"/>
          </p:cNvPicPr>
          <p:nvPr/>
        </p:nvPicPr>
        <p:blipFill rotWithShape="1">
          <a:blip r:embed="rId2"/>
          <a:srcRect l="20301" t="53230"/>
          <a:stretch/>
        </p:blipFill>
        <p:spPr>
          <a:xfrm>
            <a:off x="457200" y="1974534"/>
            <a:ext cx="3393443" cy="496503"/>
          </a:xfrm>
          <a:prstGeom prst="rect">
            <a:avLst/>
          </a:prstGeom>
        </p:spPr>
      </p:pic>
      <p:cxnSp>
        <p:nvCxnSpPr>
          <p:cNvPr id="7" name="Straight Arrow Connector 6"/>
          <p:cNvCxnSpPr/>
          <p:nvPr/>
        </p:nvCxnSpPr>
        <p:spPr>
          <a:xfrm>
            <a:off x="4232822" y="2205144"/>
            <a:ext cx="935622"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3"/>
          <a:stretch>
            <a:fillRect/>
          </a:stretch>
        </p:blipFill>
        <p:spPr>
          <a:xfrm>
            <a:off x="5699920" y="1939252"/>
            <a:ext cx="2846904" cy="546141"/>
          </a:xfrm>
          <a:prstGeom prst="rect">
            <a:avLst/>
          </a:prstGeom>
        </p:spPr>
      </p:pic>
      <p:pic>
        <p:nvPicPr>
          <p:cNvPr id="9" name="Picture 8"/>
          <p:cNvPicPr>
            <a:picLocks noChangeAspect="1"/>
          </p:cNvPicPr>
          <p:nvPr/>
        </p:nvPicPr>
        <p:blipFill rotWithShape="1">
          <a:blip r:embed="rId4"/>
          <a:srcRect b="50811"/>
          <a:stretch/>
        </p:blipFill>
        <p:spPr>
          <a:xfrm>
            <a:off x="108595" y="3008413"/>
            <a:ext cx="4865809" cy="2407423"/>
          </a:xfrm>
          <a:prstGeom prst="rect">
            <a:avLst/>
          </a:prstGeom>
        </p:spPr>
      </p:pic>
      <p:pic>
        <p:nvPicPr>
          <p:cNvPr id="10" name="Picture 9"/>
          <p:cNvPicPr>
            <a:picLocks noChangeAspect="1"/>
          </p:cNvPicPr>
          <p:nvPr/>
        </p:nvPicPr>
        <p:blipFill rotWithShape="1">
          <a:blip r:embed="rId4"/>
          <a:srcRect l="14205" t="52247"/>
          <a:stretch/>
        </p:blipFill>
        <p:spPr>
          <a:xfrm>
            <a:off x="4969393" y="3149245"/>
            <a:ext cx="4174607" cy="2337155"/>
          </a:xfrm>
          <a:prstGeom prst="rect">
            <a:avLst/>
          </a:prstGeom>
        </p:spPr>
      </p:pic>
    </p:spTree>
    <p:extLst>
      <p:ext uri="{BB962C8B-B14F-4D97-AF65-F5344CB8AC3E}">
        <p14:creationId xmlns:p14="http://schemas.microsoft.com/office/powerpoint/2010/main" val="31699824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Exploiting the rapid approach of [C] to quasi-steady-state</a:t>
            </a:r>
            <a:endParaRPr lang="en-US" dirty="0">
              <a:latin typeface="Myriad Pro"/>
              <a:cs typeface="Myriad Pro"/>
            </a:endParaRPr>
          </a:p>
        </p:txBody>
      </p:sp>
      <p:pic>
        <p:nvPicPr>
          <p:cNvPr id="6" name="Picture 5"/>
          <p:cNvPicPr>
            <a:picLocks noChangeAspect="1"/>
          </p:cNvPicPr>
          <p:nvPr/>
        </p:nvPicPr>
        <p:blipFill>
          <a:blip r:embed="rId3"/>
          <a:stretch>
            <a:fillRect/>
          </a:stretch>
        </p:blipFill>
        <p:spPr>
          <a:xfrm>
            <a:off x="1003300" y="2234853"/>
            <a:ext cx="7124700" cy="1104900"/>
          </a:xfrm>
          <a:prstGeom prst="rect">
            <a:avLst/>
          </a:prstGeom>
        </p:spPr>
      </p:pic>
      <p:sp>
        <p:nvSpPr>
          <p:cNvPr id="7" name="Rectangle 6"/>
          <p:cNvSpPr/>
          <p:nvPr/>
        </p:nvSpPr>
        <p:spPr>
          <a:xfrm>
            <a:off x="7426330" y="2434214"/>
            <a:ext cx="881987" cy="582158"/>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457200" y="4420767"/>
            <a:ext cx="8350212" cy="981036"/>
          </a:xfrm>
          <a:prstGeom prst="rect">
            <a:avLst/>
          </a:prstGeom>
        </p:spPr>
      </p:pic>
      <p:sp>
        <p:nvSpPr>
          <p:cNvPr id="9" name="Rectangle 8"/>
          <p:cNvSpPr/>
          <p:nvPr/>
        </p:nvSpPr>
        <p:spPr>
          <a:xfrm>
            <a:off x="3944944" y="4180957"/>
            <a:ext cx="4794775" cy="1351202"/>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20672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How fast is the product forming?</a:t>
            </a:r>
            <a:endParaRPr lang="en-US" dirty="0">
              <a:latin typeface="Myriad Pro"/>
              <a:cs typeface="Myriad Pro"/>
            </a:endParaRPr>
          </a:p>
        </p:txBody>
      </p:sp>
      <p:pic>
        <p:nvPicPr>
          <p:cNvPr id="4" name="Picture 3"/>
          <p:cNvPicPr>
            <a:picLocks noChangeAspect="1"/>
          </p:cNvPicPr>
          <p:nvPr/>
        </p:nvPicPr>
        <p:blipFill>
          <a:blip r:embed="rId2"/>
          <a:stretch>
            <a:fillRect/>
          </a:stretch>
        </p:blipFill>
        <p:spPr>
          <a:xfrm>
            <a:off x="1409700" y="1803400"/>
            <a:ext cx="6311900" cy="1079500"/>
          </a:xfrm>
          <a:prstGeom prst="rect">
            <a:avLst/>
          </a:prstGeom>
        </p:spPr>
      </p:pic>
      <p:pic>
        <p:nvPicPr>
          <p:cNvPr id="5" name="Picture 4"/>
          <p:cNvPicPr>
            <a:picLocks noChangeAspect="1"/>
          </p:cNvPicPr>
          <p:nvPr/>
        </p:nvPicPr>
        <p:blipFill>
          <a:blip r:embed="rId3"/>
          <a:stretch>
            <a:fillRect/>
          </a:stretch>
        </p:blipFill>
        <p:spPr>
          <a:xfrm>
            <a:off x="762000" y="3383917"/>
            <a:ext cx="7620000" cy="1219200"/>
          </a:xfrm>
          <a:prstGeom prst="rect">
            <a:avLst/>
          </a:prstGeom>
        </p:spPr>
      </p:pic>
      <p:grpSp>
        <p:nvGrpSpPr>
          <p:cNvPr id="9" name="Group 8"/>
          <p:cNvGrpSpPr/>
          <p:nvPr/>
        </p:nvGrpSpPr>
        <p:grpSpPr>
          <a:xfrm>
            <a:off x="1703816" y="4821278"/>
            <a:ext cx="5023541" cy="1048463"/>
            <a:chOff x="1703816" y="4821278"/>
            <a:chExt cx="5023541" cy="1048463"/>
          </a:xfrm>
        </p:grpSpPr>
        <p:sp>
          <p:nvSpPr>
            <p:cNvPr id="7" name="TextBox 6"/>
            <p:cNvSpPr txBox="1"/>
            <p:nvPr/>
          </p:nvSpPr>
          <p:spPr>
            <a:xfrm>
              <a:off x="1703816" y="5408076"/>
              <a:ext cx="5023541" cy="461665"/>
            </a:xfrm>
            <a:prstGeom prst="rect">
              <a:avLst/>
            </a:prstGeom>
            <a:noFill/>
          </p:spPr>
          <p:txBody>
            <a:bodyPr wrap="square" rtlCol="0">
              <a:spAutoFit/>
            </a:bodyPr>
            <a:lstStyle/>
            <a:p>
              <a:pPr algn="ctr"/>
              <a:r>
                <a:rPr lang="en-US" sz="2400" dirty="0" smtClean="0">
                  <a:solidFill>
                    <a:srgbClr val="FF0000"/>
                  </a:solidFill>
                  <a:latin typeface="Myriad Pro"/>
                  <a:cs typeface="Myriad Pro"/>
                </a:rPr>
                <a:t>The </a:t>
              </a:r>
              <a:r>
                <a:rPr lang="en-US" sz="2400" dirty="0" err="1" smtClean="0">
                  <a:solidFill>
                    <a:srgbClr val="FF0000"/>
                  </a:solidFill>
                  <a:latin typeface="Myriad Pro"/>
                  <a:cs typeface="Myriad Pro"/>
                </a:rPr>
                <a:t>Michaelis-Menten</a:t>
              </a:r>
              <a:r>
                <a:rPr lang="en-US" sz="2400" dirty="0" smtClean="0">
                  <a:solidFill>
                    <a:srgbClr val="FF0000"/>
                  </a:solidFill>
                  <a:latin typeface="Myriad Pro"/>
                  <a:cs typeface="Myriad Pro"/>
                </a:rPr>
                <a:t> equation</a:t>
              </a:r>
              <a:endParaRPr lang="en-US" sz="2400" dirty="0">
                <a:solidFill>
                  <a:srgbClr val="FF0000"/>
                </a:solidFill>
                <a:latin typeface="Myriad Pro"/>
                <a:cs typeface="Myriad Pro"/>
              </a:endParaRPr>
            </a:p>
          </p:txBody>
        </p:sp>
        <p:sp>
          <p:nvSpPr>
            <p:cNvPr id="8" name="Left Brace 7"/>
            <p:cNvSpPr/>
            <p:nvPr/>
          </p:nvSpPr>
          <p:spPr>
            <a:xfrm rot="16200000">
              <a:off x="4084068" y="4300440"/>
              <a:ext cx="294658" cy="1336334"/>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 name="Rectangle 5"/>
          <p:cNvSpPr/>
          <p:nvPr/>
        </p:nvSpPr>
        <p:spPr>
          <a:xfrm>
            <a:off x="3204075" y="3470074"/>
            <a:ext cx="5482725" cy="1351202"/>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2228966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Follow-up: systematic method</a:t>
            </a:r>
            <a:br>
              <a:rPr lang="en-US" dirty="0" smtClean="0">
                <a:latin typeface="Myriad Pro"/>
                <a:cs typeface="Myriad Pro"/>
              </a:rPr>
            </a:br>
            <a:r>
              <a:rPr lang="en-US" dirty="0" smtClean="0">
                <a:latin typeface="Myriad Pro"/>
                <a:cs typeface="Myriad Pro"/>
              </a:rPr>
              <a:t>for identifying moieties</a:t>
            </a:r>
            <a:endParaRPr lang="en-US" dirty="0">
              <a:latin typeface="Myriad Pro"/>
              <a:cs typeface="Myriad Pro"/>
            </a:endParaRPr>
          </a:p>
        </p:txBody>
      </p:sp>
      <p:sp>
        <p:nvSpPr>
          <p:cNvPr id="25" name="TextBox 24"/>
          <p:cNvSpPr txBox="1"/>
          <p:nvPr/>
        </p:nvSpPr>
        <p:spPr>
          <a:xfrm>
            <a:off x="1045090" y="2085711"/>
            <a:ext cx="6822234" cy="830997"/>
          </a:xfrm>
          <a:prstGeom prst="rect">
            <a:avLst/>
          </a:prstGeom>
          <a:noFill/>
        </p:spPr>
        <p:txBody>
          <a:bodyPr wrap="square" rtlCol="0">
            <a:spAutoFit/>
          </a:bodyPr>
          <a:lstStyle/>
          <a:p>
            <a:r>
              <a:rPr lang="en-US" sz="2400" dirty="0" smtClean="0">
                <a:latin typeface="Myriad Pro"/>
                <a:cs typeface="Myriad Pro"/>
              </a:rPr>
              <a:t>General principle: if a set of equations are all true, then any linear combination of them is also true</a:t>
            </a:r>
            <a:endParaRPr lang="en-US" sz="2400" dirty="0">
              <a:latin typeface="Myriad Pro"/>
              <a:cs typeface="Myriad Pro"/>
            </a:endParaRPr>
          </a:p>
        </p:txBody>
      </p:sp>
      <p:pic>
        <p:nvPicPr>
          <p:cNvPr id="4" name="Picture 3"/>
          <p:cNvPicPr>
            <a:picLocks noChangeAspect="1"/>
          </p:cNvPicPr>
          <p:nvPr/>
        </p:nvPicPr>
        <p:blipFill>
          <a:blip r:embed="rId3"/>
          <a:stretch>
            <a:fillRect/>
          </a:stretch>
        </p:blipFill>
        <p:spPr>
          <a:xfrm>
            <a:off x="1183204" y="3422650"/>
            <a:ext cx="6235700" cy="1943100"/>
          </a:xfrm>
          <a:prstGeom prst="rect">
            <a:avLst/>
          </a:prstGeom>
        </p:spPr>
      </p:pic>
      <p:sp>
        <p:nvSpPr>
          <p:cNvPr id="26" name="Rectangle 25"/>
          <p:cNvSpPr/>
          <p:nvPr/>
        </p:nvSpPr>
        <p:spPr>
          <a:xfrm>
            <a:off x="1151538" y="4674906"/>
            <a:ext cx="6539388" cy="690844"/>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6945311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The physical interpretation of</a:t>
            </a:r>
            <a:br>
              <a:rPr lang="en-US" dirty="0" smtClean="0">
                <a:latin typeface="Myriad Pro"/>
                <a:cs typeface="Myriad Pro"/>
              </a:rPr>
            </a:br>
            <a:r>
              <a:rPr lang="en-US" dirty="0" smtClean="0">
                <a:latin typeface="Myriad Pro"/>
                <a:cs typeface="Myriad Pro"/>
              </a:rPr>
              <a:t>K</a:t>
            </a:r>
            <a:r>
              <a:rPr lang="en-US" baseline="-25000" dirty="0" smtClean="0">
                <a:latin typeface="Myriad Pro"/>
                <a:cs typeface="Myriad Pro"/>
              </a:rPr>
              <a:t>m</a:t>
            </a:r>
            <a:r>
              <a:rPr lang="en-US" dirty="0" smtClean="0">
                <a:latin typeface="Myriad Pro"/>
                <a:cs typeface="Myriad Pro"/>
              </a:rPr>
              <a:t> and </a:t>
            </a:r>
            <a:r>
              <a:rPr lang="en-US" dirty="0" err="1" smtClean="0">
                <a:latin typeface="Myriad Pro"/>
                <a:cs typeface="Myriad Pro"/>
              </a:rPr>
              <a:t>V</a:t>
            </a:r>
            <a:r>
              <a:rPr lang="en-US" baseline="-25000" dirty="0" err="1" smtClean="0">
                <a:latin typeface="Myriad Pro"/>
                <a:cs typeface="Myriad Pro"/>
              </a:rPr>
              <a:t>max</a:t>
            </a:r>
            <a:endParaRPr lang="en-US" baseline="-25000" dirty="0">
              <a:latin typeface="Myriad Pro"/>
              <a:cs typeface="Myriad Pro"/>
            </a:endParaRPr>
          </a:p>
        </p:txBody>
      </p:sp>
      <p:pic>
        <p:nvPicPr>
          <p:cNvPr id="4" name="Picture 3"/>
          <p:cNvPicPr>
            <a:picLocks noChangeAspect="1"/>
          </p:cNvPicPr>
          <p:nvPr/>
        </p:nvPicPr>
        <p:blipFill>
          <a:blip r:embed="rId3"/>
          <a:stretch>
            <a:fillRect/>
          </a:stretch>
        </p:blipFill>
        <p:spPr>
          <a:xfrm>
            <a:off x="1114013" y="2063086"/>
            <a:ext cx="3180488" cy="1023856"/>
          </a:xfrm>
          <a:prstGeom prst="rect">
            <a:avLst/>
          </a:prstGeom>
        </p:spPr>
      </p:pic>
      <p:pic>
        <p:nvPicPr>
          <p:cNvPr id="5" name="Picture 4"/>
          <p:cNvPicPr>
            <a:picLocks noChangeAspect="1"/>
          </p:cNvPicPr>
          <p:nvPr/>
        </p:nvPicPr>
        <p:blipFill>
          <a:blip r:embed="rId4"/>
          <a:stretch>
            <a:fillRect/>
          </a:stretch>
        </p:blipFill>
        <p:spPr>
          <a:xfrm>
            <a:off x="316078" y="3457407"/>
            <a:ext cx="4774024" cy="2840545"/>
          </a:xfrm>
          <a:prstGeom prst="rect">
            <a:avLst/>
          </a:prstGeom>
        </p:spPr>
      </p:pic>
      <p:pic>
        <p:nvPicPr>
          <p:cNvPr id="6" name="Picture 5"/>
          <p:cNvPicPr>
            <a:picLocks noChangeAspect="1"/>
          </p:cNvPicPr>
          <p:nvPr/>
        </p:nvPicPr>
        <p:blipFill>
          <a:blip r:embed="rId5"/>
          <a:stretch>
            <a:fillRect/>
          </a:stretch>
        </p:blipFill>
        <p:spPr>
          <a:xfrm>
            <a:off x="5418111" y="2589877"/>
            <a:ext cx="3534685" cy="994130"/>
          </a:xfrm>
          <a:prstGeom prst="rect">
            <a:avLst/>
          </a:prstGeom>
        </p:spPr>
      </p:pic>
      <p:pic>
        <p:nvPicPr>
          <p:cNvPr id="7" name="Picture 6"/>
          <p:cNvPicPr>
            <a:picLocks noChangeAspect="1"/>
          </p:cNvPicPr>
          <p:nvPr/>
        </p:nvPicPr>
        <p:blipFill>
          <a:blip r:embed="rId6"/>
          <a:stretch>
            <a:fillRect/>
          </a:stretch>
        </p:blipFill>
        <p:spPr>
          <a:xfrm>
            <a:off x="5418110" y="4152370"/>
            <a:ext cx="3534685" cy="1097728"/>
          </a:xfrm>
          <a:prstGeom prst="rect">
            <a:avLst/>
          </a:prstGeom>
        </p:spPr>
      </p:pic>
    </p:spTree>
    <p:extLst>
      <p:ext uri="{BB962C8B-B14F-4D97-AF65-F5344CB8AC3E}">
        <p14:creationId xmlns:p14="http://schemas.microsoft.com/office/powerpoint/2010/main" val="2429231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yriad Pro"/>
                <a:cs typeface="Myriad Pro"/>
              </a:rPr>
              <a:t>Approximations at two extremes</a:t>
            </a:r>
            <a:endParaRPr lang="en-US" dirty="0">
              <a:latin typeface="Myriad Pro"/>
              <a:cs typeface="Myriad Pro"/>
            </a:endParaRPr>
          </a:p>
        </p:txBody>
      </p:sp>
      <p:pic>
        <p:nvPicPr>
          <p:cNvPr id="3" name="Picture 2" descr="mmonly.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710" y="1417638"/>
            <a:ext cx="5895448" cy="4421586"/>
          </a:xfrm>
          <a:prstGeom prst="rect">
            <a:avLst/>
          </a:prstGeom>
        </p:spPr>
      </p:pic>
      <p:cxnSp>
        <p:nvCxnSpPr>
          <p:cNvPr id="7" name="Straight Connector 6"/>
          <p:cNvCxnSpPr/>
          <p:nvPr/>
        </p:nvCxnSpPr>
        <p:spPr>
          <a:xfrm flipH="1">
            <a:off x="2328443" y="3757567"/>
            <a:ext cx="353590" cy="1570063"/>
          </a:xfrm>
          <a:prstGeom prst="line">
            <a:avLst/>
          </a:prstGeom>
          <a:ln>
            <a:solidFill>
              <a:srgbClr val="0000FF"/>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6006701" y="2099298"/>
            <a:ext cx="1470457" cy="0"/>
          </a:xfrm>
          <a:prstGeom prst="line">
            <a:avLst/>
          </a:prstGeom>
          <a:ln>
            <a:solidFill>
              <a:schemeClr val="accent4"/>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0" y="5303720"/>
            <a:ext cx="2682674" cy="830997"/>
          </a:xfrm>
          <a:prstGeom prst="rect">
            <a:avLst/>
          </a:prstGeom>
          <a:noFill/>
        </p:spPr>
        <p:txBody>
          <a:bodyPr wrap="square" rtlCol="0">
            <a:spAutoFit/>
          </a:bodyPr>
          <a:lstStyle/>
          <a:p>
            <a:pPr algn="ctr"/>
            <a:r>
              <a:rPr lang="en-US" sz="2400" dirty="0" smtClean="0">
                <a:solidFill>
                  <a:srgbClr val="0000FF"/>
                </a:solidFill>
                <a:latin typeface="Myriad Pro"/>
                <a:cs typeface="Myriad Pro"/>
              </a:rPr>
              <a:t>Low [S]:</a:t>
            </a:r>
          </a:p>
          <a:p>
            <a:pPr algn="ctr"/>
            <a:r>
              <a:rPr lang="en-US" sz="2400" dirty="0" smtClean="0">
                <a:solidFill>
                  <a:srgbClr val="0000FF"/>
                </a:solidFill>
                <a:latin typeface="Myriad Pro"/>
                <a:cs typeface="Myriad Pro"/>
              </a:rPr>
              <a:t>Rate ≈ </a:t>
            </a:r>
            <a:r>
              <a:rPr lang="en-US" sz="2400" dirty="0" err="1" smtClean="0">
                <a:solidFill>
                  <a:srgbClr val="0000FF"/>
                </a:solidFill>
                <a:latin typeface="Myriad Pro"/>
                <a:cs typeface="Myriad Pro"/>
              </a:rPr>
              <a:t>V</a:t>
            </a:r>
            <a:r>
              <a:rPr lang="en-US" sz="2400" baseline="-25000" dirty="0" err="1" smtClean="0">
                <a:solidFill>
                  <a:srgbClr val="0000FF"/>
                </a:solidFill>
                <a:latin typeface="Myriad Pro"/>
                <a:cs typeface="Myriad Pro"/>
              </a:rPr>
              <a:t>max</a:t>
            </a:r>
            <a:r>
              <a:rPr lang="en-US" sz="2400" dirty="0" smtClean="0">
                <a:solidFill>
                  <a:srgbClr val="0000FF"/>
                </a:solidFill>
                <a:latin typeface="Myriad Pro"/>
                <a:cs typeface="Myriad Pro"/>
              </a:rPr>
              <a:t>[S]/K</a:t>
            </a:r>
            <a:r>
              <a:rPr lang="en-US" sz="2400" baseline="-25000" dirty="0" smtClean="0">
                <a:solidFill>
                  <a:srgbClr val="0000FF"/>
                </a:solidFill>
                <a:latin typeface="Myriad Pro"/>
                <a:cs typeface="Myriad Pro"/>
              </a:rPr>
              <a:t>m</a:t>
            </a:r>
            <a:endParaRPr lang="en-US" sz="2400" baseline="-25000" dirty="0">
              <a:solidFill>
                <a:srgbClr val="0000FF"/>
              </a:solidFill>
              <a:latin typeface="Myriad Pro"/>
              <a:cs typeface="Myriad Pro"/>
            </a:endParaRPr>
          </a:p>
        </p:txBody>
      </p:sp>
      <p:sp>
        <p:nvSpPr>
          <p:cNvPr id="13" name="TextBox 12"/>
          <p:cNvSpPr txBox="1"/>
          <p:nvPr/>
        </p:nvSpPr>
        <p:spPr>
          <a:xfrm>
            <a:off x="7022306" y="2224403"/>
            <a:ext cx="1664494" cy="830997"/>
          </a:xfrm>
          <a:prstGeom prst="rect">
            <a:avLst/>
          </a:prstGeom>
          <a:noFill/>
        </p:spPr>
        <p:txBody>
          <a:bodyPr wrap="square" rtlCol="0">
            <a:spAutoFit/>
          </a:bodyPr>
          <a:lstStyle/>
          <a:p>
            <a:pPr algn="ctr"/>
            <a:r>
              <a:rPr lang="en-US" sz="2400" dirty="0" smtClean="0">
                <a:solidFill>
                  <a:schemeClr val="accent4"/>
                </a:solidFill>
                <a:latin typeface="Myriad Pro"/>
                <a:cs typeface="Myriad Pro"/>
              </a:rPr>
              <a:t>High [S]:</a:t>
            </a:r>
          </a:p>
          <a:p>
            <a:pPr algn="ctr"/>
            <a:r>
              <a:rPr lang="en-US" sz="2400" dirty="0" smtClean="0">
                <a:solidFill>
                  <a:schemeClr val="accent4"/>
                </a:solidFill>
                <a:latin typeface="Myriad Pro"/>
                <a:cs typeface="Myriad Pro"/>
              </a:rPr>
              <a:t>Rate ≈ </a:t>
            </a:r>
            <a:r>
              <a:rPr lang="en-US" sz="2400" dirty="0" err="1" smtClean="0">
                <a:solidFill>
                  <a:schemeClr val="accent4"/>
                </a:solidFill>
                <a:latin typeface="Myriad Pro"/>
                <a:cs typeface="Myriad Pro"/>
              </a:rPr>
              <a:t>V</a:t>
            </a:r>
            <a:r>
              <a:rPr lang="en-US" sz="2400" baseline="-25000" dirty="0" err="1" smtClean="0">
                <a:solidFill>
                  <a:schemeClr val="accent4"/>
                </a:solidFill>
                <a:latin typeface="Myriad Pro"/>
                <a:cs typeface="Myriad Pro"/>
              </a:rPr>
              <a:t>max</a:t>
            </a:r>
            <a:endParaRPr lang="en-US" sz="2400" baseline="-25000" dirty="0">
              <a:solidFill>
                <a:schemeClr val="accent4"/>
              </a:solidFill>
              <a:latin typeface="Myriad Pro"/>
              <a:cs typeface="Myriad Pro"/>
            </a:endParaRPr>
          </a:p>
        </p:txBody>
      </p:sp>
    </p:spTree>
    <p:extLst>
      <p:ext uri="{BB962C8B-B14F-4D97-AF65-F5344CB8AC3E}">
        <p14:creationId xmlns:p14="http://schemas.microsoft.com/office/powerpoint/2010/main" val="37813852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Myriad Pro"/>
                <a:cs typeface="Myriad Pro"/>
              </a:rPr>
              <a:t>H</a:t>
            </a:r>
            <a:r>
              <a:rPr lang="en-US" dirty="0" smtClean="0">
                <a:latin typeface="Myriad Pro"/>
                <a:cs typeface="Myriad Pro"/>
              </a:rPr>
              <a:t>yperbolic, not switch-like, behavior</a:t>
            </a:r>
            <a:endParaRPr lang="en-US" dirty="0">
              <a:latin typeface="Myriad Pro"/>
              <a:cs typeface="Myriad Pro"/>
            </a:endParaRPr>
          </a:p>
        </p:txBody>
      </p:sp>
      <p:pic>
        <p:nvPicPr>
          <p:cNvPr id="4" name="Picture 3" descr="mmvsswitchlik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452" y="1646971"/>
            <a:ext cx="5644717" cy="4233539"/>
          </a:xfrm>
          <a:prstGeom prst="rect">
            <a:avLst/>
          </a:prstGeom>
        </p:spPr>
      </p:pic>
    </p:spTree>
    <p:extLst>
      <p:ext uri="{BB962C8B-B14F-4D97-AF65-F5344CB8AC3E}">
        <p14:creationId xmlns:p14="http://schemas.microsoft.com/office/powerpoint/2010/main" val="47637501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190" y="48770"/>
            <a:ext cx="8105405" cy="1944682"/>
          </a:xfrm>
        </p:spPr>
        <p:txBody>
          <a:bodyPr>
            <a:normAutofit/>
          </a:bodyPr>
          <a:lstStyle/>
          <a:p>
            <a:r>
              <a:rPr lang="en-US" dirty="0" smtClean="0"/>
              <a:t>Not all biological reactions are enzyme-catalyzed</a:t>
            </a:r>
            <a:endParaRPr lang="en-US" dirty="0"/>
          </a:p>
        </p:txBody>
      </p:sp>
      <p:sp>
        <p:nvSpPr>
          <p:cNvPr id="8" name="Rectangle 7"/>
          <p:cNvSpPr/>
          <p:nvPr/>
        </p:nvSpPr>
        <p:spPr>
          <a:xfrm>
            <a:off x="6816320" y="3581563"/>
            <a:ext cx="1068953" cy="18106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6015460" y="3563922"/>
            <a:ext cx="232844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6015460" y="3762630"/>
            <a:ext cx="232844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3" name="Block Arc 12"/>
          <p:cNvSpPr/>
          <p:nvPr/>
        </p:nvSpPr>
        <p:spPr>
          <a:xfrm rot="16200000">
            <a:off x="6342680" y="3326809"/>
            <a:ext cx="702235" cy="670841"/>
          </a:xfrm>
          <a:prstGeom prst="blockArc">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a:off x="103272" y="2000390"/>
            <a:ext cx="1945599" cy="830997"/>
          </a:xfrm>
          <a:prstGeom prst="rect">
            <a:avLst/>
          </a:prstGeom>
          <a:noFill/>
        </p:spPr>
        <p:txBody>
          <a:bodyPr wrap="square" rtlCol="0">
            <a:spAutoFit/>
          </a:bodyPr>
          <a:lstStyle/>
          <a:p>
            <a:pPr algn="r"/>
            <a:r>
              <a:rPr lang="en-US" sz="2400" dirty="0" smtClean="0">
                <a:solidFill>
                  <a:schemeClr val="accent4"/>
                </a:solidFill>
                <a:latin typeface="Myriad Pro"/>
                <a:cs typeface="Myriad Pro"/>
              </a:rPr>
              <a:t>Transcription</a:t>
            </a:r>
          </a:p>
          <a:p>
            <a:pPr algn="r"/>
            <a:r>
              <a:rPr lang="en-US" sz="2400" dirty="0" smtClean="0">
                <a:solidFill>
                  <a:schemeClr val="accent4"/>
                </a:solidFill>
                <a:latin typeface="Myriad Pro"/>
                <a:cs typeface="Myriad Pro"/>
              </a:rPr>
              <a:t>factor</a:t>
            </a:r>
          </a:p>
        </p:txBody>
      </p:sp>
      <p:grpSp>
        <p:nvGrpSpPr>
          <p:cNvPr id="15" name="Group 14"/>
          <p:cNvGrpSpPr/>
          <p:nvPr/>
        </p:nvGrpSpPr>
        <p:grpSpPr>
          <a:xfrm>
            <a:off x="6829765" y="3306646"/>
            <a:ext cx="248021" cy="274917"/>
            <a:chOff x="2949397" y="2698376"/>
            <a:chExt cx="248021" cy="274917"/>
          </a:xfrm>
        </p:grpSpPr>
        <p:cxnSp>
          <p:nvCxnSpPr>
            <p:cNvPr id="16" name="Straight Connector 15"/>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0" name="Rectangle 29"/>
          <p:cNvSpPr/>
          <p:nvPr/>
        </p:nvSpPr>
        <p:spPr>
          <a:xfrm>
            <a:off x="1943031" y="3599204"/>
            <a:ext cx="1068953" cy="18106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1" name="Straight Connector 30"/>
          <p:cNvCxnSpPr/>
          <p:nvPr/>
        </p:nvCxnSpPr>
        <p:spPr>
          <a:xfrm>
            <a:off x="1142171" y="3581563"/>
            <a:ext cx="232844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142171" y="3780271"/>
            <a:ext cx="232844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3" name="Block Arc 32"/>
          <p:cNvSpPr/>
          <p:nvPr/>
        </p:nvSpPr>
        <p:spPr>
          <a:xfrm rot="16200000">
            <a:off x="2140233" y="2127208"/>
            <a:ext cx="702235" cy="670841"/>
          </a:xfrm>
          <a:prstGeom prst="blockArc">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grpSp>
        <p:nvGrpSpPr>
          <p:cNvPr id="34" name="Group 33"/>
          <p:cNvGrpSpPr/>
          <p:nvPr/>
        </p:nvGrpSpPr>
        <p:grpSpPr>
          <a:xfrm>
            <a:off x="1956476" y="3324287"/>
            <a:ext cx="248021" cy="274917"/>
            <a:chOff x="2949397" y="2698376"/>
            <a:chExt cx="248021" cy="274917"/>
          </a:xfrm>
        </p:grpSpPr>
        <p:cxnSp>
          <p:nvCxnSpPr>
            <p:cNvPr id="35" name="Straight Connector 34"/>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cxnSp>
        <p:nvCxnSpPr>
          <p:cNvPr id="39" name="Straight Arrow Connector 38"/>
          <p:cNvCxnSpPr/>
          <p:nvPr/>
        </p:nvCxnSpPr>
        <p:spPr>
          <a:xfrm>
            <a:off x="4352553" y="3616845"/>
            <a:ext cx="899626"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4352553" y="3781767"/>
            <a:ext cx="899626"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1233246" y="3833507"/>
            <a:ext cx="2396077" cy="461665"/>
          </a:xfrm>
          <a:prstGeom prst="rect">
            <a:avLst/>
          </a:prstGeom>
          <a:noFill/>
        </p:spPr>
        <p:txBody>
          <a:bodyPr wrap="square" rtlCol="0">
            <a:spAutoFit/>
          </a:bodyPr>
          <a:lstStyle/>
          <a:p>
            <a:pPr algn="r"/>
            <a:r>
              <a:rPr lang="en-US" sz="2400" dirty="0" smtClean="0">
                <a:solidFill>
                  <a:srgbClr val="FF0000"/>
                </a:solidFill>
                <a:latin typeface="Myriad Pro"/>
                <a:cs typeface="Myriad Pro"/>
              </a:rPr>
              <a:t>Regulated gene</a:t>
            </a:r>
          </a:p>
        </p:txBody>
      </p:sp>
      <p:pic>
        <p:nvPicPr>
          <p:cNvPr id="44" name="Picture 43"/>
          <p:cNvPicPr>
            <a:picLocks noChangeAspect="1"/>
          </p:cNvPicPr>
          <p:nvPr/>
        </p:nvPicPr>
        <p:blipFill>
          <a:blip r:embed="rId2"/>
          <a:stretch>
            <a:fillRect/>
          </a:stretch>
        </p:blipFill>
        <p:spPr>
          <a:xfrm>
            <a:off x="2337866" y="5239058"/>
            <a:ext cx="4775200" cy="1130300"/>
          </a:xfrm>
          <a:prstGeom prst="rect">
            <a:avLst/>
          </a:prstGeom>
        </p:spPr>
      </p:pic>
    </p:spTree>
    <p:extLst>
      <p:ext uri="{BB962C8B-B14F-4D97-AF65-F5344CB8AC3E}">
        <p14:creationId xmlns:p14="http://schemas.microsoft.com/office/powerpoint/2010/main" val="8247511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29190" y="48770"/>
            <a:ext cx="8105405" cy="1944682"/>
          </a:xfrm>
        </p:spPr>
        <p:txBody>
          <a:bodyPr>
            <a:normAutofit/>
          </a:bodyPr>
          <a:lstStyle/>
          <a:p>
            <a:r>
              <a:rPr lang="en-US" dirty="0" smtClean="0"/>
              <a:t>Not all biological reactions are enzyme-catalyzed</a:t>
            </a:r>
            <a:endParaRPr lang="en-US" dirty="0"/>
          </a:p>
        </p:txBody>
      </p:sp>
      <p:pic>
        <p:nvPicPr>
          <p:cNvPr id="44" name="Picture 43"/>
          <p:cNvPicPr>
            <a:picLocks noChangeAspect="1"/>
          </p:cNvPicPr>
          <p:nvPr/>
        </p:nvPicPr>
        <p:blipFill>
          <a:blip r:embed="rId2"/>
          <a:stretch>
            <a:fillRect/>
          </a:stretch>
        </p:blipFill>
        <p:spPr>
          <a:xfrm>
            <a:off x="2337866" y="5239058"/>
            <a:ext cx="4775200" cy="1130300"/>
          </a:xfrm>
          <a:prstGeom prst="rect">
            <a:avLst/>
          </a:prstGeom>
        </p:spPr>
      </p:pic>
      <p:cxnSp>
        <p:nvCxnSpPr>
          <p:cNvPr id="3" name="Straight Arrow Connector 2"/>
          <p:cNvCxnSpPr/>
          <p:nvPr/>
        </p:nvCxnSpPr>
        <p:spPr>
          <a:xfrm flipV="1">
            <a:off x="2745443" y="1958167"/>
            <a:ext cx="0" cy="278093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745443" y="4739099"/>
            <a:ext cx="3693063"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3631218" y="4703817"/>
            <a:ext cx="1945599" cy="461665"/>
          </a:xfrm>
          <a:prstGeom prst="rect">
            <a:avLst/>
          </a:prstGeom>
          <a:noFill/>
        </p:spPr>
        <p:txBody>
          <a:bodyPr wrap="square" rtlCol="0">
            <a:spAutoFit/>
          </a:bodyPr>
          <a:lstStyle/>
          <a:p>
            <a:pPr algn="ctr"/>
            <a:r>
              <a:rPr lang="en-US" sz="2400" dirty="0" smtClean="0">
                <a:latin typeface="Myriad Pro"/>
                <a:cs typeface="Myriad Pro"/>
              </a:rPr>
              <a:t>[TF]</a:t>
            </a:r>
          </a:p>
        </p:txBody>
      </p:sp>
      <p:sp>
        <p:nvSpPr>
          <p:cNvPr id="37" name="TextBox 36"/>
          <p:cNvSpPr txBox="1"/>
          <p:nvPr/>
        </p:nvSpPr>
        <p:spPr>
          <a:xfrm rot="16200000">
            <a:off x="741347" y="2962782"/>
            <a:ext cx="3016638" cy="830997"/>
          </a:xfrm>
          <a:prstGeom prst="rect">
            <a:avLst/>
          </a:prstGeom>
          <a:noFill/>
        </p:spPr>
        <p:txBody>
          <a:bodyPr wrap="square" rtlCol="0">
            <a:spAutoFit/>
          </a:bodyPr>
          <a:lstStyle/>
          <a:p>
            <a:pPr algn="ctr"/>
            <a:r>
              <a:rPr lang="en-US" sz="2400" dirty="0" smtClean="0">
                <a:latin typeface="Myriad Pro"/>
                <a:cs typeface="Myriad Pro"/>
              </a:rPr>
              <a:t>Fraction of DNA bound at equilibrium</a:t>
            </a:r>
          </a:p>
        </p:txBody>
      </p:sp>
      <p:sp>
        <p:nvSpPr>
          <p:cNvPr id="38" name="TextBox 37"/>
          <p:cNvSpPr txBox="1"/>
          <p:nvPr/>
        </p:nvSpPr>
        <p:spPr>
          <a:xfrm>
            <a:off x="4083492" y="2668714"/>
            <a:ext cx="996751" cy="1015663"/>
          </a:xfrm>
          <a:prstGeom prst="rect">
            <a:avLst/>
          </a:prstGeom>
          <a:noFill/>
        </p:spPr>
        <p:txBody>
          <a:bodyPr wrap="square" rtlCol="0">
            <a:spAutoFit/>
          </a:bodyPr>
          <a:lstStyle/>
          <a:p>
            <a:pPr algn="ctr"/>
            <a:r>
              <a:rPr lang="en-US" sz="6000" dirty="0" smtClean="0">
                <a:latin typeface="Myriad Pro"/>
                <a:cs typeface="Myriad Pro"/>
              </a:rPr>
              <a:t>?</a:t>
            </a:r>
          </a:p>
        </p:txBody>
      </p:sp>
    </p:spTree>
    <p:extLst>
      <p:ext uri="{BB962C8B-B14F-4D97-AF65-F5344CB8AC3E}">
        <p14:creationId xmlns:p14="http://schemas.microsoft.com/office/powerpoint/2010/main" val="1618698456"/>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47616" t="22471" b="42506"/>
          <a:stretch/>
        </p:blipFill>
        <p:spPr>
          <a:xfrm>
            <a:off x="2915714" y="1705256"/>
            <a:ext cx="3469871" cy="764593"/>
          </a:xfrm>
          <a:prstGeom prst="rect">
            <a:avLst/>
          </a:prstGeom>
        </p:spPr>
      </p:pic>
      <p:pic>
        <p:nvPicPr>
          <p:cNvPr id="15" name="Picture 14"/>
          <p:cNvPicPr>
            <a:picLocks noChangeAspect="1"/>
          </p:cNvPicPr>
          <p:nvPr/>
        </p:nvPicPr>
        <p:blipFill rotWithShape="1">
          <a:blip r:embed="rId3"/>
          <a:srcRect l="11188" t="6558" r="10296" b="49970"/>
          <a:stretch/>
        </p:blipFill>
        <p:spPr>
          <a:xfrm>
            <a:off x="1557456" y="2941661"/>
            <a:ext cx="6120989" cy="1293483"/>
          </a:xfrm>
          <a:prstGeom prst="rect">
            <a:avLst/>
          </a:prstGeom>
        </p:spPr>
      </p:pic>
      <p:pic>
        <p:nvPicPr>
          <p:cNvPr id="16" name="Picture 15"/>
          <p:cNvPicPr>
            <a:picLocks noChangeAspect="1"/>
          </p:cNvPicPr>
          <p:nvPr/>
        </p:nvPicPr>
        <p:blipFill rotWithShape="1">
          <a:blip r:embed="rId3"/>
          <a:srcRect l="1677" t="64204"/>
          <a:stretch/>
        </p:blipFill>
        <p:spPr>
          <a:xfrm>
            <a:off x="761765" y="4884349"/>
            <a:ext cx="7665224" cy="1065113"/>
          </a:xfrm>
          <a:prstGeom prst="rect">
            <a:avLst/>
          </a:prstGeom>
        </p:spPr>
      </p:pic>
      <p:sp>
        <p:nvSpPr>
          <p:cNvPr id="17" name="Rectangle 16"/>
          <p:cNvSpPr/>
          <p:nvPr/>
        </p:nvSpPr>
        <p:spPr>
          <a:xfrm>
            <a:off x="3727916" y="3404742"/>
            <a:ext cx="3950529" cy="83040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9" name="Picture 18"/>
          <p:cNvPicPr>
            <a:picLocks noChangeAspect="1"/>
          </p:cNvPicPr>
          <p:nvPr/>
        </p:nvPicPr>
        <p:blipFill>
          <a:blip r:embed="rId4"/>
          <a:stretch>
            <a:fillRect/>
          </a:stretch>
        </p:blipFill>
        <p:spPr>
          <a:xfrm>
            <a:off x="264596" y="361921"/>
            <a:ext cx="8590553" cy="821788"/>
          </a:xfrm>
          <a:prstGeom prst="rect">
            <a:avLst/>
          </a:prstGeom>
        </p:spPr>
      </p:pic>
      <p:sp>
        <p:nvSpPr>
          <p:cNvPr id="20" name="Rectangle 19"/>
          <p:cNvSpPr/>
          <p:nvPr/>
        </p:nvSpPr>
        <p:spPr>
          <a:xfrm>
            <a:off x="3456964" y="4884348"/>
            <a:ext cx="3404896" cy="106511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Rectangle 20"/>
          <p:cNvSpPr/>
          <p:nvPr/>
        </p:nvSpPr>
        <p:spPr>
          <a:xfrm>
            <a:off x="6861860" y="4884349"/>
            <a:ext cx="2282140" cy="106511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000256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latin typeface="Myriad Pro"/>
                <a:cs typeface="Myriad Pro"/>
              </a:rPr>
              <a:t>Simple binding curves have the same form as </a:t>
            </a:r>
            <a:r>
              <a:rPr lang="en-US" dirty="0" err="1" smtClean="0">
                <a:latin typeface="Myriad Pro"/>
                <a:cs typeface="Myriad Pro"/>
              </a:rPr>
              <a:t>Michaelis-Menten</a:t>
            </a:r>
            <a:r>
              <a:rPr lang="en-US" dirty="0" smtClean="0">
                <a:latin typeface="Myriad Pro"/>
                <a:cs typeface="Myriad Pro"/>
              </a:rPr>
              <a:t> curves</a:t>
            </a:r>
            <a:endParaRPr lang="en-US" dirty="0">
              <a:latin typeface="Myriad Pro"/>
              <a:cs typeface="Myriad Pro"/>
            </a:endParaRPr>
          </a:p>
        </p:txBody>
      </p:sp>
      <p:pic>
        <p:nvPicPr>
          <p:cNvPr id="6" name="Picture 5" descr="m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265" y="1893945"/>
            <a:ext cx="4370735" cy="3278051"/>
          </a:xfrm>
          <a:prstGeom prst="rect">
            <a:avLst/>
          </a:prstGeom>
        </p:spPr>
      </p:pic>
      <p:pic>
        <p:nvPicPr>
          <p:cNvPr id="7" name="Picture 6" descr="bindi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970" y="1893945"/>
            <a:ext cx="4370735" cy="3278051"/>
          </a:xfrm>
          <a:prstGeom prst="rect">
            <a:avLst/>
          </a:prstGeom>
        </p:spPr>
      </p:pic>
      <p:pic>
        <p:nvPicPr>
          <p:cNvPr id="8" name="Picture 7"/>
          <p:cNvPicPr>
            <a:picLocks noChangeAspect="1"/>
          </p:cNvPicPr>
          <p:nvPr/>
        </p:nvPicPr>
        <p:blipFill>
          <a:blip r:embed="rId5"/>
          <a:stretch>
            <a:fillRect/>
          </a:stretch>
        </p:blipFill>
        <p:spPr>
          <a:xfrm>
            <a:off x="5616693" y="5283124"/>
            <a:ext cx="2767942" cy="880227"/>
          </a:xfrm>
          <a:prstGeom prst="rect">
            <a:avLst/>
          </a:prstGeom>
        </p:spPr>
      </p:pic>
      <p:pic>
        <p:nvPicPr>
          <p:cNvPr id="9" name="Picture 8"/>
          <p:cNvPicPr>
            <a:picLocks noChangeAspect="1"/>
          </p:cNvPicPr>
          <p:nvPr/>
        </p:nvPicPr>
        <p:blipFill>
          <a:blip r:embed="rId6"/>
          <a:stretch>
            <a:fillRect/>
          </a:stretch>
        </p:blipFill>
        <p:spPr>
          <a:xfrm>
            <a:off x="169870" y="5336047"/>
            <a:ext cx="4740499" cy="859017"/>
          </a:xfrm>
          <a:prstGeom prst="rect">
            <a:avLst/>
          </a:prstGeom>
        </p:spPr>
      </p:pic>
    </p:spTree>
    <p:extLst>
      <p:ext uri="{BB962C8B-B14F-4D97-AF65-F5344CB8AC3E}">
        <p14:creationId xmlns:p14="http://schemas.microsoft.com/office/powerpoint/2010/main" val="373505892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92480" y="688006"/>
            <a:ext cx="8229600" cy="5402876"/>
          </a:xfrm>
        </p:spPr>
        <p:txBody>
          <a:bodyPr>
            <a:normAutofit lnSpcReduction="10000"/>
          </a:bodyPr>
          <a:lstStyle/>
          <a:p>
            <a:r>
              <a:rPr lang="en-US" dirty="0" smtClean="0"/>
              <a:t>Organisms follow algorithms to determine responses to “inputs” from their environments</a:t>
            </a:r>
          </a:p>
          <a:p>
            <a:pPr lvl="1"/>
            <a:r>
              <a:rPr lang="en-US" dirty="0" smtClean="0"/>
              <a:t>Are these computations are inherently limited?</a:t>
            </a:r>
          </a:p>
          <a:p>
            <a:r>
              <a:rPr lang="en-US" dirty="0" smtClean="0"/>
              <a:t>A system can compute anything if it can implement Boolean logic and memory (Church-Turing thesis)</a:t>
            </a:r>
            <a:endParaRPr lang="en-US" dirty="0"/>
          </a:p>
          <a:p>
            <a:r>
              <a:rPr lang="en-US" dirty="0" smtClean="0"/>
              <a:t>Boolean logic requires all-or-none responses to binary inputs</a:t>
            </a:r>
          </a:p>
          <a:p>
            <a:pPr marL="0" indent="0">
              <a:buNone/>
            </a:pPr>
            <a:r>
              <a:rPr lang="en-US" dirty="0" smtClean="0">
                <a:sym typeface="Wingdings"/>
              </a:rPr>
              <a:t> Want to show that all living systems can implement Boolean variables</a:t>
            </a:r>
            <a:endParaRPr lang="en-US" dirty="0" smtClean="0"/>
          </a:p>
        </p:txBody>
      </p:sp>
    </p:spTree>
    <p:extLst>
      <p:ext uri="{BB962C8B-B14F-4D97-AF65-F5344CB8AC3E}">
        <p14:creationId xmlns:p14="http://schemas.microsoft.com/office/powerpoint/2010/main" val="415826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88201" y="2329447"/>
            <a:ext cx="8960988" cy="1470025"/>
          </a:xfrm>
        </p:spPr>
        <p:txBody>
          <a:bodyPr>
            <a:normAutofit fontScale="90000"/>
          </a:bodyPr>
          <a:lstStyle/>
          <a:p>
            <a:r>
              <a:rPr lang="en-US" dirty="0" smtClean="0">
                <a:latin typeface="Myriad Pro"/>
                <a:cs typeface="Myriad Pro"/>
              </a:rPr>
              <a:t>How can organisms make switch-like responses with binding/enzyme kinetics?</a:t>
            </a:r>
            <a:endParaRPr lang="en-US" dirty="0">
              <a:latin typeface="Myriad Pro"/>
              <a:cs typeface="Myriad Pro"/>
            </a:endParaRPr>
          </a:p>
        </p:txBody>
      </p:sp>
    </p:spTree>
    <p:extLst>
      <p:ext uri="{BB962C8B-B14F-4D97-AF65-F5344CB8AC3E}">
        <p14:creationId xmlns:p14="http://schemas.microsoft.com/office/powerpoint/2010/main" val="17799067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yriad Pro"/>
                <a:cs typeface="Myriad Pro"/>
              </a:rPr>
              <a:t>Oxygen transport</a:t>
            </a:r>
            <a:endParaRPr lang="en-US" dirty="0">
              <a:latin typeface="Myriad Pro"/>
              <a:cs typeface="Myriad Pro"/>
            </a:endParaRPr>
          </a:p>
        </p:txBody>
      </p:sp>
      <p:pic>
        <p:nvPicPr>
          <p:cNvPr id="4" name="Picture 5" descr="http://www.newautism.com/wp-content/uploads/2013/11/flickr-3915840315-h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3008"/>
          <a:stretch/>
        </p:blipFill>
        <p:spPr bwMode="auto">
          <a:xfrm>
            <a:off x="457200" y="2285021"/>
            <a:ext cx="3360411" cy="194885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79543" y="4755238"/>
            <a:ext cx="3301200" cy="830997"/>
          </a:xfrm>
          <a:prstGeom prst="rect">
            <a:avLst/>
          </a:prstGeom>
          <a:noFill/>
        </p:spPr>
        <p:txBody>
          <a:bodyPr wrap="square" rtlCol="0">
            <a:spAutoFit/>
          </a:bodyPr>
          <a:lstStyle/>
          <a:p>
            <a:pPr algn="ctr"/>
            <a:r>
              <a:rPr lang="en-US" sz="2400" dirty="0" smtClean="0">
                <a:latin typeface="Myriad Pro"/>
                <a:cs typeface="Myriad Pro"/>
              </a:rPr>
              <a:t>A few cells thick: diffusion suffices</a:t>
            </a:r>
          </a:p>
        </p:txBody>
      </p:sp>
      <p:sp>
        <p:nvSpPr>
          <p:cNvPr id="6" name="TextBox 5"/>
          <p:cNvSpPr txBox="1"/>
          <p:nvPr/>
        </p:nvSpPr>
        <p:spPr>
          <a:xfrm>
            <a:off x="5000760" y="4755238"/>
            <a:ext cx="3301200" cy="1569660"/>
          </a:xfrm>
          <a:prstGeom prst="rect">
            <a:avLst/>
          </a:prstGeom>
          <a:noFill/>
        </p:spPr>
        <p:txBody>
          <a:bodyPr wrap="square" rtlCol="0">
            <a:spAutoFit/>
          </a:bodyPr>
          <a:lstStyle/>
          <a:p>
            <a:pPr algn="ctr"/>
            <a:r>
              <a:rPr lang="en-US" sz="2400" dirty="0" smtClean="0">
                <a:latin typeface="Myriad Pro"/>
                <a:cs typeface="Myriad Pro"/>
              </a:rPr>
              <a:t>Much larger:</a:t>
            </a:r>
          </a:p>
          <a:p>
            <a:pPr algn="ctr"/>
            <a:r>
              <a:rPr lang="en-US" sz="2400" dirty="0">
                <a:latin typeface="Myriad Pro"/>
                <a:cs typeface="Myriad Pro"/>
              </a:rPr>
              <a:t>c</a:t>
            </a:r>
            <a:r>
              <a:rPr lang="en-US" sz="2400" dirty="0" smtClean="0">
                <a:latin typeface="Myriad Pro"/>
                <a:cs typeface="Myriad Pro"/>
              </a:rPr>
              <a:t>irculatory and respiratory systems needed</a:t>
            </a:r>
            <a:endParaRPr lang="en-US" sz="2400" dirty="0" smtClean="0">
              <a:latin typeface="Myriad Pro"/>
              <a:cs typeface="Myriad Pro"/>
            </a:endParaRPr>
          </a:p>
        </p:txBody>
      </p:sp>
      <p:pic>
        <p:nvPicPr>
          <p:cNvPr id="7" name="Picture 6"/>
          <p:cNvPicPr>
            <a:picLocks noChangeAspect="1"/>
          </p:cNvPicPr>
          <p:nvPr/>
        </p:nvPicPr>
        <p:blipFill>
          <a:blip r:embed="rId4"/>
          <a:stretch>
            <a:fillRect/>
          </a:stretch>
        </p:blipFill>
        <p:spPr>
          <a:xfrm>
            <a:off x="4872951" y="1618780"/>
            <a:ext cx="3612098" cy="2866280"/>
          </a:xfrm>
          <a:prstGeom prst="rect">
            <a:avLst/>
          </a:prstGeom>
        </p:spPr>
      </p:pic>
    </p:spTree>
    <p:extLst>
      <p:ext uri="{BB962C8B-B14F-4D97-AF65-F5344CB8AC3E}">
        <p14:creationId xmlns:p14="http://schemas.microsoft.com/office/powerpoint/2010/main" val="339346640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Follow-up: systematic method</a:t>
            </a:r>
            <a:br>
              <a:rPr lang="en-US" dirty="0" smtClean="0">
                <a:latin typeface="Myriad Pro"/>
                <a:cs typeface="Myriad Pro"/>
              </a:rPr>
            </a:br>
            <a:r>
              <a:rPr lang="en-US" dirty="0" smtClean="0">
                <a:latin typeface="Myriad Pro"/>
                <a:cs typeface="Myriad Pro"/>
              </a:rPr>
              <a:t>for identifying moieties</a:t>
            </a:r>
            <a:endParaRPr lang="en-US" dirty="0">
              <a:latin typeface="Myriad Pro"/>
              <a:cs typeface="Myriad Pro"/>
            </a:endParaRPr>
          </a:p>
        </p:txBody>
      </p:sp>
      <p:sp>
        <p:nvSpPr>
          <p:cNvPr id="25" name="TextBox 24"/>
          <p:cNvSpPr txBox="1"/>
          <p:nvPr/>
        </p:nvSpPr>
        <p:spPr>
          <a:xfrm>
            <a:off x="1045090" y="2085711"/>
            <a:ext cx="6822234" cy="830997"/>
          </a:xfrm>
          <a:prstGeom prst="rect">
            <a:avLst/>
          </a:prstGeom>
          <a:noFill/>
        </p:spPr>
        <p:txBody>
          <a:bodyPr wrap="square" rtlCol="0">
            <a:spAutoFit/>
          </a:bodyPr>
          <a:lstStyle/>
          <a:p>
            <a:r>
              <a:rPr lang="en-US" sz="2400" dirty="0" smtClean="0">
                <a:latin typeface="Myriad Pro"/>
                <a:cs typeface="Myriad Pro"/>
              </a:rPr>
              <a:t>You may have employed this technique to solve systems of equations in an algebra course.</a:t>
            </a:r>
            <a:endParaRPr lang="en-US" sz="2400" dirty="0">
              <a:latin typeface="Myriad Pro"/>
              <a:cs typeface="Myriad Pro"/>
            </a:endParaRPr>
          </a:p>
        </p:txBody>
      </p:sp>
      <p:pic>
        <p:nvPicPr>
          <p:cNvPr id="5" name="Picture 4"/>
          <p:cNvPicPr>
            <a:picLocks noChangeAspect="1"/>
          </p:cNvPicPr>
          <p:nvPr/>
        </p:nvPicPr>
        <p:blipFill>
          <a:blip r:embed="rId3"/>
          <a:stretch>
            <a:fillRect/>
          </a:stretch>
        </p:blipFill>
        <p:spPr>
          <a:xfrm>
            <a:off x="1130300" y="3616703"/>
            <a:ext cx="6883400" cy="1943100"/>
          </a:xfrm>
          <a:prstGeom prst="rect">
            <a:avLst/>
          </a:prstGeom>
        </p:spPr>
      </p:pic>
      <p:sp>
        <p:nvSpPr>
          <p:cNvPr id="7" name="Rectangle 6"/>
          <p:cNvSpPr/>
          <p:nvPr/>
        </p:nvSpPr>
        <p:spPr>
          <a:xfrm>
            <a:off x="1746334" y="4868959"/>
            <a:ext cx="6267366" cy="690844"/>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48281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Oxygen loading in the lungs can limit oxygen transport</a:t>
            </a:r>
            <a:endParaRPr lang="en-US" dirty="0"/>
          </a:p>
        </p:txBody>
      </p:sp>
      <p:sp>
        <p:nvSpPr>
          <p:cNvPr id="4" name="TextBox 3"/>
          <p:cNvSpPr txBox="1"/>
          <p:nvPr/>
        </p:nvSpPr>
        <p:spPr>
          <a:xfrm>
            <a:off x="3871331" y="3350521"/>
            <a:ext cx="609600" cy="369332"/>
          </a:xfrm>
          <a:prstGeom prst="rect">
            <a:avLst/>
          </a:prstGeom>
          <a:noFill/>
        </p:spPr>
        <p:txBody>
          <a:bodyPr wrap="square" rtlCol="0">
            <a:spAutoFit/>
          </a:bodyPr>
          <a:lstStyle/>
          <a:p>
            <a:r>
              <a:rPr lang="en-US" dirty="0" smtClean="0">
                <a:latin typeface="Myriad Pro" pitchFamily="34" charset="0"/>
              </a:rPr>
              <a:t>RBC</a:t>
            </a:r>
            <a:endParaRPr lang="en-US" dirty="0">
              <a:latin typeface="Myriad Pro" pitchFamily="34" charset="0"/>
            </a:endParaRPr>
          </a:p>
        </p:txBody>
      </p:sp>
      <p:sp>
        <p:nvSpPr>
          <p:cNvPr id="5" name="Oval 4"/>
          <p:cNvSpPr/>
          <p:nvPr/>
        </p:nvSpPr>
        <p:spPr>
          <a:xfrm>
            <a:off x="3402052" y="3383458"/>
            <a:ext cx="1459881" cy="14598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37831" y="2923884"/>
            <a:ext cx="414453" cy="243465"/>
            <a:chOff x="4865649" y="4111086"/>
            <a:chExt cx="414453" cy="243465"/>
          </a:xfrm>
        </p:grpSpPr>
        <p:sp>
          <p:nvSpPr>
            <p:cNvPr id="7" name="Oval 6"/>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777583" y="4447884"/>
            <a:ext cx="414453" cy="243465"/>
            <a:chOff x="4865649" y="4111086"/>
            <a:chExt cx="414453" cy="243465"/>
          </a:xfrm>
        </p:grpSpPr>
        <p:sp>
          <p:nvSpPr>
            <p:cNvPr id="10" name="Oval 9"/>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497768" y="2672981"/>
            <a:ext cx="414453" cy="243465"/>
            <a:chOff x="4865649" y="4111086"/>
            <a:chExt cx="414453" cy="243465"/>
          </a:xfrm>
        </p:grpSpPr>
        <p:sp>
          <p:nvSpPr>
            <p:cNvPr id="13" name="Oval 12"/>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871331" y="4115924"/>
            <a:ext cx="414453" cy="243465"/>
            <a:chOff x="4865649" y="4111086"/>
            <a:chExt cx="414453" cy="243465"/>
          </a:xfrm>
        </p:grpSpPr>
        <p:sp>
          <p:nvSpPr>
            <p:cNvPr id="16" name="Oval 15"/>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460380" y="4469256"/>
            <a:ext cx="414453" cy="243465"/>
            <a:chOff x="4865649" y="4111086"/>
            <a:chExt cx="414453" cy="243465"/>
          </a:xfrm>
        </p:grpSpPr>
        <p:sp>
          <p:nvSpPr>
            <p:cNvPr id="19" name="Oval 18"/>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889203" y="3851014"/>
            <a:ext cx="414453" cy="243465"/>
            <a:chOff x="4865649" y="4111086"/>
            <a:chExt cx="414453" cy="243465"/>
          </a:xfrm>
        </p:grpSpPr>
        <p:sp>
          <p:nvSpPr>
            <p:cNvPr id="22" name="Oval 21"/>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600692" y="2912732"/>
            <a:ext cx="414453" cy="243465"/>
            <a:chOff x="4865649" y="4111086"/>
            <a:chExt cx="414453" cy="243465"/>
          </a:xfrm>
        </p:grpSpPr>
        <p:sp>
          <p:nvSpPr>
            <p:cNvPr id="25" name="Oval 24"/>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6617316" y="3869933"/>
            <a:ext cx="414453" cy="243465"/>
            <a:chOff x="4865649" y="4111086"/>
            <a:chExt cx="414453" cy="243465"/>
          </a:xfrm>
        </p:grpSpPr>
        <p:sp>
          <p:nvSpPr>
            <p:cNvPr id="28" name="Oval 27"/>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649840" y="2671123"/>
            <a:ext cx="414453" cy="243465"/>
            <a:chOff x="4865649" y="4111086"/>
            <a:chExt cx="414453" cy="243465"/>
          </a:xfrm>
        </p:grpSpPr>
        <p:sp>
          <p:nvSpPr>
            <p:cNvPr id="31" name="Oval 30"/>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p:cNvGrpSpPr/>
          <p:nvPr/>
        </p:nvGrpSpPr>
        <p:grpSpPr>
          <a:xfrm>
            <a:off x="4114800" y="1995147"/>
            <a:ext cx="1755383" cy="1205253"/>
            <a:chOff x="4114800" y="1995147"/>
            <a:chExt cx="1755383" cy="1205253"/>
          </a:xfrm>
        </p:grpSpPr>
        <p:sp>
          <p:nvSpPr>
            <p:cNvPr id="33" name="Cloud Callout 32"/>
            <p:cNvSpPr/>
            <p:nvPr/>
          </p:nvSpPr>
          <p:spPr>
            <a:xfrm>
              <a:off x="4114800" y="1995147"/>
              <a:ext cx="1755383" cy="1205253"/>
            </a:xfrm>
            <a:prstGeom prst="cloudCallou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4347578" y="2217003"/>
              <a:ext cx="1295400" cy="830997"/>
            </a:xfrm>
            <a:prstGeom prst="rect">
              <a:avLst/>
            </a:prstGeom>
            <a:noFill/>
          </p:spPr>
          <p:txBody>
            <a:bodyPr wrap="square" rtlCol="0">
              <a:spAutoFit/>
            </a:bodyPr>
            <a:lstStyle/>
            <a:p>
              <a:pPr algn="ctr"/>
              <a:r>
                <a:rPr lang="en-US" sz="2400" dirty="0" smtClean="0">
                  <a:latin typeface="Myriad Pro" pitchFamily="34" charset="0"/>
                </a:rPr>
                <a:t>That’s all?</a:t>
              </a:r>
            </a:p>
          </p:txBody>
        </p:sp>
      </p:grpSp>
      <p:grpSp>
        <p:nvGrpSpPr>
          <p:cNvPr id="36" name="Group 35"/>
          <p:cNvGrpSpPr/>
          <p:nvPr/>
        </p:nvGrpSpPr>
        <p:grpSpPr>
          <a:xfrm>
            <a:off x="5045927" y="3719853"/>
            <a:ext cx="414453" cy="243465"/>
            <a:chOff x="4865649" y="4111086"/>
            <a:chExt cx="414453" cy="243465"/>
          </a:xfrm>
        </p:grpSpPr>
        <p:sp>
          <p:nvSpPr>
            <p:cNvPr id="37" name="Oval 36"/>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430824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842302"/>
          </a:xfrm>
        </p:spPr>
        <p:txBody>
          <a:bodyPr>
            <a:normAutofit fontScale="90000"/>
          </a:bodyPr>
          <a:lstStyle/>
          <a:p>
            <a:r>
              <a:rPr lang="en-US" dirty="0" smtClean="0">
                <a:latin typeface="Myriad Pro"/>
                <a:cs typeface="Myriad Pro"/>
              </a:rPr>
              <a:t>By forming complexes, oxygen-binding proteins can </a:t>
            </a:r>
            <a:r>
              <a:rPr lang="en-US" dirty="0" smtClean="0">
                <a:latin typeface="Myriad Pro"/>
                <a:cs typeface="Myriad Pro"/>
              </a:rPr>
              <a:t>“hide” </a:t>
            </a:r>
            <a:r>
              <a:rPr lang="en-US" dirty="0" smtClean="0">
                <a:latin typeface="Myriad Pro"/>
                <a:cs typeface="Myriad Pro"/>
              </a:rPr>
              <a:t>oxygen inside the red blood cell</a:t>
            </a:r>
            <a:endParaRPr lang="en-US" dirty="0">
              <a:latin typeface="Myriad Pro"/>
              <a:cs typeface="Myriad Pro"/>
            </a:endParaRPr>
          </a:p>
        </p:txBody>
      </p:sp>
      <p:sp>
        <p:nvSpPr>
          <p:cNvPr id="4" name="TextBox 3"/>
          <p:cNvSpPr txBox="1"/>
          <p:nvPr/>
        </p:nvSpPr>
        <p:spPr>
          <a:xfrm>
            <a:off x="3871331" y="3350521"/>
            <a:ext cx="609600" cy="369332"/>
          </a:xfrm>
          <a:prstGeom prst="rect">
            <a:avLst/>
          </a:prstGeom>
          <a:noFill/>
        </p:spPr>
        <p:txBody>
          <a:bodyPr wrap="square" rtlCol="0">
            <a:spAutoFit/>
          </a:bodyPr>
          <a:lstStyle/>
          <a:p>
            <a:r>
              <a:rPr lang="en-US" dirty="0" smtClean="0">
                <a:latin typeface="Myriad Pro" pitchFamily="34" charset="0"/>
              </a:rPr>
              <a:t>RBC</a:t>
            </a:r>
            <a:endParaRPr lang="en-US" dirty="0">
              <a:latin typeface="Myriad Pro" pitchFamily="34" charset="0"/>
            </a:endParaRPr>
          </a:p>
        </p:txBody>
      </p:sp>
      <p:sp>
        <p:nvSpPr>
          <p:cNvPr id="5" name="Oval 4"/>
          <p:cNvSpPr/>
          <p:nvPr/>
        </p:nvSpPr>
        <p:spPr>
          <a:xfrm>
            <a:off x="3402052" y="3383458"/>
            <a:ext cx="1459881" cy="145988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2537831" y="2923884"/>
            <a:ext cx="414453" cy="243465"/>
            <a:chOff x="4865649" y="4111086"/>
            <a:chExt cx="414453" cy="243465"/>
          </a:xfrm>
        </p:grpSpPr>
        <p:sp>
          <p:nvSpPr>
            <p:cNvPr id="7" name="Oval 6"/>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p:cNvGrpSpPr/>
          <p:nvPr/>
        </p:nvGrpSpPr>
        <p:grpSpPr>
          <a:xfrm>
            <a:off x="2777583" y="4447884"/>
            <a:ext cx="414453" cy="243465"/>
            <a:chOff x="4865649" y="4111086"/>
            <a:chExt cx="414453" cy="243465"/>
          </a:xfrm>
        </p:grpSpPr>
        <p:sp>
          <p:nvSpPr>
            <p:cNvPr id="10" name="Oval 9"/>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p:cNvGrpSpPr/>
          <p:nvPr/>
        </p:nvGrpSpPr>
        <p:grpSpPr>
          <a:xfrm>
            <a:off x="3497768" y="2672981"/>
            <a:ext cx="414453" cy="243465"/>
            <a:chOff x="4865649" y="4111086"/>
            <a:chExt cx="414453" cy="243465"/>
          </a:xfrm>
        </p:grpSpPr>
        <p:sp>
          <p:nvSpPr>
            <p:cNvPr id="13" name="Oval 12"/>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5460380" y="4469256"/>
            <a:ext cx="414453" cy="243465"/>
            <a:chOff x="4865649" y="4111086"/>
            <a:chExt cx="414453" cy="243465"/>
          </a:xfrm>
        </p:grpSpPr>
        <p:sp>
          <p:nvSpPr>
            <p:cNvPr id="19" name="Oval 18"/>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1889203" y="3851014"/>
            <a:ext cx="414453" cy="243465"/>
            <a:chOff x="4865649" y="4111086"/>
            <a:chExt cx="414453" cy="243465"/>
          </a:xfrm>
        </p:grpSpPr>
        <p:sp>
          <p:nvSpPr>
            <p:cNvPr id="22" name="Oval 21"/>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5600692" y="2912732"/>
            <a:ext cx="414453" cy="243465"/>
            <a:chOff x="4865649" y="4111086"/>
            <a:chExt cx="414453" cy="243465"/>
          </a:xfrm>
        </p:grpSpPr>
        <p:sp>
          <p:nvSpPr>
            <p:cNvPr id="25" name="Oval 24"/>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6617316" y="3869933"/>
            <a:ext cx="414453" cy="243465"/>
            <a:chOff x="4865649" y="4111086"/>
            <a:chExt cx="414453" cy="243465"/>
          </a:xfrm>
        </p:grpSpPr>
        <p:sp>
          <p:nvSpPr>
            <p:cNvPr id="28" name="Oval 27"/>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p:cNvGrpSpPr/>
          <p:nvPr/>
        </p:nvGrpSpPr>
        <p:grpSpPr>
          <a:xfrm>
            <a:off x="6649840" y="2671123"/>
            <a:ext cx="414453" cy="243465"/>
            <a:chOff x="4865649" y="4111086"/>
            <a:chExt cx="414453" cy="243465"/>
          </a:xfrm>
        </p:grpSpPr>
        <p:sp>
          <p:nvSpPr>
            <p:cNvPr id="31" name="Oval 30"/>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5045927" y="3719853"/>
            <a:ext cx="414453" cy="243465"/>
            <a:chOff x="4865649" y="4111086"/>
            <a:chExt cx="414453" cy="243465"/>
          </a:xfrm>
        </p:grpSpPr>
        <p:sp>
          <p:nvSpPr>
            <p:cNvPr id="37" name="Oval 36"/>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Rectangle 2"/>
          <p:cNvSpPr/>
          <p:nvPr/>
        </p:nvSpPr>
        <p:spPr>
          <a:xfrm>
            <a:off x="3672470" y="3723567"/>
            <a:ext cx="198861" cy="389831"/>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4381500" y="3700934"/>
            <a:ext cx="198861" cy="389831"/>
          </a:xfrm>
          <a:prstGeom prst="rect">
            <a:avLst/>
          </a:prstGeom>
          <a:solidFill>
            <a:srgbClr val="0000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p:cNvGrpSpPr/>
          <p:nvPr/>
        </p:nvGrpSpPr>
        <p:grpSpPr>
          <a:xfrm>
            <a:off x="3565572" y="3798091"/>
            <a:ext cx="414453" cy="243465"/>
            <a:chOff x="4865649" y="4111086"/>
            <a:chExt cx="414453" cy="243465"/>
          </a:xfrm>
        </p:grpSpPr>
        <p:sp>
          <p:nvSpPr>
            <p:cNvPr id="16" name="Oval 15"/>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p:cNvGrpSpPr/>
          <p:nvPr/>
        </p:nvGrpSpPr>
        <p:grpSpPr>
          <a:xfrm>
            <a:off x="4273704" y="3784164"/>
            <a:ext cx="414453" cy="243465"/>
            <a:chOff x="4865649" y="4111086"/>
            <a:chExt cx="414453" cy="243465"/>
          </a:xfrm>
        </p:grpSpPr>
        <p:sp>
          <p:nvSpPr>
            <p:cNvPr id="42" name="Oval 41"/>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p:cNvGrpSpPr/>
          <p:nvPr/>
        </p:nvGrpSpPr>
        <p:grpSpPr>
          <a:xfrm>
            <a:off x="3933527" y="4248877"/>
            <a:ext cx="414453" cy="243465"/>
            <a:chOff x="4865649" y="4111086"/>
            <a:chExt cx="414453" cy="243465"/>
          </a:xfrm>
        </p:grpSpPr>
        <p:sp>
          <p:nvSpPr>
            <p:cNvPr id="45" name="Oval 44"/>
            <p:cNvSpPr/>
            <p:nvPr/>
          </p:nvSpPr>
          <p:spPr>
            <a:xfrm>
              <a:off x="4865649" y="4114800"/>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040351" y="4111086"/>
              <a:ext cx="239751" cy="23975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52544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70561" y="313386"/>
            <a:ext cx="8960988" cy="1470025"/>
          </a:xfrm>
        </p:spPr>
        <p:txBody>
          <a:bodyPr>
            <a:normAutofit/>
          </a:bodyPr>
          <a:lstStyle/>
          <a:p>
            <a:r>
              <a:rPr lang="en-US" dirty="0" smtClean="0">
                <a:latin typeface="Myriad Pro"/>
                <a:cs typeface="Myriad Pro"/>
              </a:rPr>
              <a:t>Ideal properties for an</a:t>
            </a:r>
            <a:br>
              <a:rPr lang="en-US" dirty="0" smtClean="0">
                <a:latin typeface="Myriad Pro"/>
                <a:cs typeface="Myriad Pro"/>
              </a:rPr>
            </a:br>
            <a:r>
              <a:rPr lang="en-US" dirty="0" smtClean="0">
                <a:latin typeface="Myriad Pro"/>
                <a:cs typeface="Myriad Pro"/>
              </a:rPr>
              <a:t>oxygen-binding protein</a:t>
            </a:r>
            <a:endParaRPr lang="en-US" dirty="0">
              <a:latin typeface="Myriad Pro"/>
              <a:cs typeface="Myriad Pro"/>
            </a:endParaRPr>
          </a:p>
        </p:txBody>
      </p:sp>
      <p:pic>
        <p:nvPicPr>
          <p:cNvPr id="6" name="Picture 2" descr="http://2.bp.blogspot.com/-aHwfI2vNluM/Tmi7yufjxgI/AAAAAAAAAH8/gidYyWjWFUQ/s1600/9.8_chipmunk_chee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480" y="2400421"/>
            <a:ext cx="2098071" cy="209807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13012" b="8333"/>
          <a:stretch/>
        </p:blipFill>
        <p:spPr bwMode="auto">
          <a:xfrm>
            <a:off x="3094363" y="2541551"/>
            <a:ext cx="2641187" cy="18158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76397" y="4667035"/>
            <a:ext cx="2682750" cy="923330"/>
          </a:xfrm>
          <a:prstGeom prst="rect">
            <a:avLst/>
          </a:prstGeom>
          <a:noFill/>
        </p:spPr>
        <p:txBody>
          <a:bodyPr wrap="square" rtlCol="0">
            <a:spAutoFit/>
          </a:bodyPr>
          <a:lstStyle/>
          <a:p>
            <a:pPr algn="ctr"/>
            <a:r>
              <a:rPr lang="en-US" dirty="0" smtClean="0">
                <a:latin typeface="Myriad Pro"/>
                <a:cs typeface="Myriad Pro"/>
              </a:rPr>
              <a:t>In the lungs, where </a:t>
            </a:r>
            <a:r>
              <a:rPr lang="en-US" dirty="0" smtClean="0">
                <a:latin typeface="Myriad Pro"/>
                <a:cs typeface="Myriad Pro"/>
              </a:rPr>
              <a:t>pp</a:t>
            </a:r>
            <a:r>
              <a:rPr lang="en-US" dirty="0" smtClean="0">
                <a:latin typeface="Myriad Pro"/>
                <a:cs typeface="Myriad Pro"/>
              </a:rPr>
              <a:t>O</a:t>
            </a:r>
            <a:r>
              <a:rPr lang="en-US" baseline="-25000" dirty="0" smtClean="0">
                <a:latin typeface="Myriad Pro"/>
                <a:cs typeface="Myriad Pro"/>
              </a:rPr>
              <a:t>2</a:t>
            </a:r>
            <a:r>
              <a:rPr lang="en-US" dirty="0" smtClean="0">
                <a:latin typeface="Myriad Pro"/>
                <a:cs typeface="Myriad Pro"/>
              </a:rPr>
              <a:t> is high, binds as much oxygen as possible</a:t>
            </a:r>
          </a:p>
        </p:txBody>
      </p:sp>
      <p:sp>
        <p:nvSpPr>
          <p:cNvPr id="8" name="TextBox 7"/>
          <p:cNvSpPr txBox="1"/>
          <p:nvPr/>
        </p:nvSpPr>
        <p:spPr>
          <a:xfrm>
            <a:off x="3094363" y="4667035"/>
            <a:ext cx="2713949" cy="923330"/>
          </a:xfrm>
          <a:prstGeom prst="rect">
            <a:avLst/>
          </a:prstGeom>
          <a:noFill/>
        </p:spPr>
        <p:txBody>
          <a:bodyPr wrap="square" rtlCol="0">
            <a:spAutoFit/>
          </a:bodyPr>
          <a:lstStyle/>
          <a:p>
            <a:pPr algn="ctr"/>
            <a:r>
              <a:rPr lang="en-US" dirty="0" smtClean="0">
                <a:latin typeface="Myriad Pro"/>
                <a:cs typeface="Myriad Pro"/>
              </a:rPr>
              <a:t>In other tissues, where ppO</a:t>
            </a:r>
            <a:r>
              <a:rPr lang="en-US" baseline="-25000" dirty="0" smtClean="0">
                <a:latin typeface="Myriad Pro"/>
                <a:cs typeface="Myriad Pro"/>
              </a:rPr>
              <a:t>2</a:t>
            </a:r>
            <a:r>
              <a:rPr lang="en-US" dirty="0" smtClean="0">
                <a:latin typeface="Myriad Pro"/>
                <a:cs typeface="Myriad Pro"/>
              </a:rPr>
              <a:t> is low, releases as much oxygen as possible</a:t>
            </a:r>
          </a:p>
        </p:txBody>
      </p:sp>
      <p:cxnSp>
        <p:nvCxnSpPr>
          <p:cNvPr id="3" name="Straight Arrow Connector 2"/>
          <p:cNvCxnSpPr/>
          <p:nvPr/>
        </p:nvCxnSpPr>
        <p:spPr>
          <a:xfrm flipV="1">
            <a:off x="6614902" y="2541551"/>
            <a:ext cx="0" cy="18158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6614902" y="4357367"/>
            <a:ext cx="1982009"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7076110" y="4406568"/>
            <a:ext cx="985251" cy="369332"/>
          </a:xfrm>
          <a:prstGeom prst="rect">
            <a:avLst/>
          </a:prstGeom>
          <a:noFill/>
        </p:spPr>
        <p:txBody>
          <a:bodyPr wrap="square" rtlCol="0">
            <a:spAutoFit/>
          </a:bodyPr>
          <a:lstStyle/>
          <a:p>
            <a:pPr algn="ctr"/>
            <a:r>
              <a:rPr lang="en-US" dirty="0" smtClean="0">
                <a:latin typeface="Myriad Pro"/>
                <a:cs typeface="Myriad Pro"/>
              </a:rPr>
              <a:t>ppO</a:t>
            </a:r>
            <a:r>
              <a:rPr lang="en-US" baseline="-25000" dirty="0" smtClean="0">
                <a:latin typeface="Myriad Pro"/>
                <a:cs typeface="Myriad Pro"/>
              </a:rPr>
              <a:t>2</a:t>
            </a:r>
            <a:r>
              <a:rPr lang="en-US" dirty="0" smtClean="0">
                <a:latin typeface="Myriad Pro"/>
                <a:cs typeface="Myriad Pro"/>
              </a:rPr>
              <a:t> </a:t>
            </a:r>
          </a:p>
        </p:txBody>
      </p:sp>
      <p:sp>
        <p:nvSpPr>
          <p:cNvPr id="12" name="TextBox 11"/>
          <p:cNvSpPr txBox="1"/>
          <p:nvPr/>
        </p:nvSpPr>
        <p:spPr>
          <a:xfrm rot="16200000">
            <a:off x="5401846" y="3325637"/>
            <a:ext cx="2021500" cy="369332"/>
          </a:xfrm>
          <a:prstGeom prst="rect">
            <a:avLst/>
          </a:prstGeom>
          <a:noFill/>
        </p:spPr>
        <p:txBody>
          <a:bodyPr wrap="square" rtlCol="0">
            <a:spAutoFit/>
          </a:bodyPr>
          <a:lstStyle/>
          <a:p>
            <a:pPr algn="ctr"/>
            <a:r>
              <a:rPr lang="en-US" dirty="0" smtClean="0">
                <a:latin typeface="Myriad Pro"/>
                <a:cs typeface="Myriad Pro"/>
              </a:rPr>
              <a:t>Oxygen bound</a:t>
            </a:r>
            <a:r>
              <a:rPr lang="en-US" dirty="0" smtClean="0">
                <a:latin typeface="Myriad Pro"/>
                <a:cs typeface="Myriad Pro"/>
              </a:rPr>
              <a:t> </a:t>
            </a:r>
          </a:p>
        </p:txBody>
      </p:sp>
      <p:cxnSp>
        <p:nvCxnSpPr>
          <p:cNvPr id="15" name="Straight Connector 14"/>
          <p:cNvCxnSpPr/>
          <p:nvPr/>
        </p:nvCxnSpPr>
        <p:spPr>
          <a:xfrm flipH="1" flipV="1">
            <a:off x="7533768" y="2593251"/>
            <a:ext cx="17328" cy="1707471"/>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7515816" y="2583164"/>
            <a:ext cx="1045815" cy="100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6614902" y="4301906"/>
            <a:ext cx="953834" cy="100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99165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1" grpId="1"/>
      <p:bldP spid="12" grpId="0"/>
      <p:bldP spid="12"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87562"/>
          </a:xfrm>
        </p:spPr>
        <p:txBody>
          <a:bodyPr>
            <a:normAutofit/>
          </a:bodyPr>
          <a:lstStyle/>
          <a:p>
            <a:r>
              <a:rPr lang="en-US" sz="3600" dirty="0" smtClean="0"/>
              <a:t>The protein hemoglobin has four subunits, each cradling a </a:t>
            </a:r>
            <a:r>
              <a:rPr lang="en-US" sz="3600" dirty="0" err="1" smtClean="0"/>
              <a:t>heme</a:t>
            </a:r>
            <a:r>
              <a:rPr lang="en-US" sz="3600" dirty="0" smtClean="0"/>
              <a:t> group</a:t>
            </a:r>
            <a:endParaRPr lang="en-US" sz="3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514600"/>
            <a:ext cx="3429000" cy="3429000"/>
          </a:xfrm>
          <a:prstGeom prst="rect">
            <a:avLst/>
          </a:prstGeom>
        </p:spPr>
      </p:pic>
      <p:pic>
        <p:nvPicPr>
          <p:cNvPr id="17410" name="Picture 2" descr="http://www.rcsb.org/pdb/education_discussion/molecule_of_the_month/images/2dhb.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561276"/>
            <a:ext cx="3505200" cy="338232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953000" y="6324600"/>
            <a:ext cx="3967666" cy="369332"/>
          </a:xfrm>
          <a:prstGeom prst="rect">
            <a:avLst/>
          </a:prstGeom>
          <a:noFill/>
        </p:spPr>
        <p:txBody>
          <a:bodyPr wrap="square" rtlCol="0">
            <a:spAutoFit/>
          </a:bodyPr>
          <a:lstStyle/>
          <a:p>
            <a:pPr algn="ctr"/>
            <a:r>
              <a:rPr lang="en-US" dirty="0" smtClean="0">
                <a:latin typeface="Myriad Pro" pitchFamily="34" charset="0"/>
              </a:rPr>
              <a:t>PDB May 2003 Molecule of the Month</a:t>
            </a:r>
            <a:endParaRPr lang="en-US" dirty="0">
              <a:latin typeface="Myriad Pro" pitchFamily="34" charset="0"/>
            </a:endParaRPr>
          </a:p>
        </p:txBody>
      </p:sp>
      <p:cxnSp>
        <p:nvCxnSpPr>
          <p:cNvPr id="6" name="Straight Connector 5"/>
          <p:cNvCxnSpPr/>
          <p:nvPr/>
        </p:nvCxnSpPr>
        <p:spPr>
          <a:xfrm>
            <a:off x="2438400" y="6096000"/>
            <a:ext cx="1600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722833" y="6093316"/>
            <a:ext cx="1031333" cy="369332"/>
          </a:xfrm>
          <a:prstGeom prst="rect">
            <a:avLst/>
          </a:prstGeom>
          <a:noFill/>
        </p:spPr>
        <p:txBody>
          <a:bodyPr wrap="square" rtlCol="0">
            <a:spAutoFit/>
          </a:bodyPr>
          <a:lstStyle/>
          <a:p>
            <a:pPr algn="ctr"/>
            <a:r>
              <a:rPr lang="en-US" dirty="0" smtClean="0">
                <a:latin typeface="Myriad Pro" pitchFamily="34" charset="0"/>
              </a:rPr>
              <a:t>~ 4 nm</a:t>
            </a:r>
            <a:endParaRPr lang="en-US" dirty="0">
              <a:latin typeface="Myriad Pro" pitchFamily="34" charset="0"/>
            </a:endParaRPr>
          </a:p>
        </p:txBody>
      </p:sp>
    </p:spTree>
    <p:extLst>
      <p:ext uri="{BB962C8B-B14F-4D97-AF65-F5344CB8AC3E}">
        <p14:creationId xmlns:p14="http://schemas.microsoft.com/office/powerpoint/2010/main" val="39523449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262"/>
            <a:ext cx="8229600" cy="2087562"/>
          </a:xfrm>
        </p:spPr>
        <p:txBody>
          <a:bodyPr>
            <a:normAutofit/>
          </a:bodyPr>
          <a:lstStyle/>
          <a:p>
            <a:r>
              <a:rPr lang="en-US" dirty="0" err="1" smtClean="0"/>
              <a:t>Heme’s</a:t>
            </a:r>
            <a:r>
              <a:rPr lang="en-US" dirty="0" smtClean="0"/>
              <a:t> a</a:t>
            </a:r>
            <a:r>
              <a:rPr lang="en-US" dirty="0" smtClean="0"/>
              <a:t>bsorption spectrum changes on oxygen binding</a:t>
            </a:r>
            <a:endParaRPr lang="en-US"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334" y="2132214"/>
            <a:ext cx="6482266" cy="2989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741067" y="6434274"/>
            <a:ext cx="2215066" cy="369332"/>
          </a:xfrm>
          <a:prstGeom prst="rect">
            <a:avLst/>
          </a:prstGeom>
          <a:noFill/>
        </p:spPr>
        <p:txBody>
          <a:bodyPr wrap="square" rtlCol="0">
            <a:spAutoFit/>
          </a:bodyPr>
          <a:lstStyle/>
          <a:p>
            <a:pPr algn="ctr"/>
            <a:r>
              <a:rPr lang="en-US" dirty="0" err="1" smtClean="0">
                <a:latin typeface="Myriad Pro" pitchFamily="34" charset="0"/>
              </a:rPr>
              <a:t>Stryer</a:t>
            </a:r>
            <a:r>
              <a:rPr lang="en-US" dirty="0" smtClean="0">
                <a:latin typeface="Myriad Pro" pitchFamily="34" charset="0"/>
              </a:rPr>
              <a:t> Fig. 7.2</a:t>
            </a:r>
            <a:endParaRPr lang="en-US" dirty="0">
              <a:latin typeface="Myriad Pro" pitchFamily="34" charset="0"/>
            </a:endParaRPr>
          </a:p>
        </p:txBody>
      </p:sp>
      <p:sp>
        <p:nvSpPr>
          <p:cNvPr id="4" name="TextBox 3"/>
          <p:cNvSpPr txBox="1"/>
          <p:nvPr/>
        </p:nvSpPr>
        <p:spPr>
          <a:xfrm>
            <a:off x="6477000" y="2120546"/>
            <a:ext cx="2133600" cy="369332"/>
          </a:xfrm>
          <a:prstGeom prst="rect">
            <a:avLst/>
          </a:prstGeom>
          <a:noFill/>
        </p:spPr>
        <p:txBody>
          <a:bodyPr wrap="square" rtlCol="0">
            <a:spAutoFit/>
          </a:bodyPr>
          <a:lstStyle/>
          <a:p>
            <a:r>
              <a:rPr lang="en-US" dirty="0" smtClean="0">
                <a:solidFill>
                  <a:srgbClr val="FF0000"/>
                </a:solidFill>
                <a:latin typeface="Myriad Pro" pitchFamily="34" charset="0"/>
              </a:rPr>
              <a:t>Superoxide (O</a:t>
            </a:r>
            <a:r>
              <a:rPr lang="en-US" baseline="-25000" dirty="0" smtClean="0">
                <a:solidFill>
                  <a:srgbClr val="FF0000"/>
                </a:solidFill>
                <a:latin typeface="Myriad Pro" pitchFamily="34" charset="0"/>
              </a:rPr>
              <a:t>2</a:t>
            </a:r>
            <a:r>
              <a:rPr lang="en-US" baseline="30000" dirty="0" smtClean="0">
                <a:solidFill>
                  <a:srgbClr val="FF0000"/>
                </a:solidFill>
                <a:latin typeface="Myriad Pro" pitchFamily="34" charset="0"/>
              </a:rPr>
              <a:t>-</a:t>
            </a:r>
            <a:r>
              <a:rPr lang="en-US" dirty="0" smtClean="0">
                <a:solidFill>
                  <a:srgbClr val="FF0000"/>
                </a:solidFill>
                <a:latin typeface="Myriad Pro" pitchFamily="34" charset="0"/>
              </a:rPr>
              <a:t>)</a:t>
            </a:r>
            <a:endParaRPr lang="en-US" dirty="0">
              <a:solidFill>
                <a:srgbClr val="FF0000"/>
              </a:solidFill>
              <a:latin typeface="Myriad Pro" pitchFamily="34" charset="0"/>
            </a:endParaRPr>
          </a:p>
        </p:txBody>
      </p:sp>
      <p:sp>
        <p:nvSpPr>
          <p:cNvPr id="13" name="TextBox 12"/>
          <p:cNvSpPr txBox="1"/>
          <p:nvPr/>
        </p:nvSpPr>
        <p:spPr>
          <a:xfrm>
            <a:off x="6477000" y="3033485"/>
            <a:ext cx="762000" cy="369332"/>
          </a:xfrm>
          <a:prstGeom prst="rect">
            <a:avLst/>
          </a:prstGeom>
          <a:noFill/>
        </p:spPr>
        <p:txBody>
          <a:bodyPr wrap="square" rtlCol="0">
            <a:spAutoFit/>
          </a:bodyPr>
          <a:lstStyle/>
          <a:p>
            <a:r>
              <a:rPr lang="en-US" dirty="0" smtClean="0">
                <a:solidFill>
                  <a:srgbClr val="00B050"/>
                </a:solidFill>
                <a:latin typeface="Myriad Pro" pitchFamily="34" charset="0"/>
              </a:rPr>
              <a:t>Fe</a:t>
            </a:r>
            <a:r>
              <a:rPr lang="en-US" baseline="30000" dirty="0" smtClean="0">
                <a:solidFill>
                  <a:srgbClr val="00B050"/>
                </a:solidFill>
                <a:latin typeface="Myriad Pro" pitchFamily="34" charset="0"/>
              </a:rPr>
              <a:t>3+</a:t>
            </a:r>
            <a:endParaRPr lang="en-US" baseline="30000" dirty="0">
              <a:solidFill>
                <a:srgbClr val="00B050"/>
              </a:solidFill>
              <a:latin typeface="Myriad Pro" pitchFamily="34" charset="0"/>
            </a:endParaRPr>
          </a:p>
        </p:txBody>
      </p:sp>
      <p:sp>
        <p:nvSpPr>
          <p:cNvPr id="14" name="TextBox 13"/>
          <p:cNvSpPr txBox="1"/>
          <p:nvPr/>
        </p:nvSpPr>
        <p:spPr>
          <a:xfrm>
            <a:off x="2057400" y="3134482"/>
            <a:ext cx="762000" cy="369332"/>
          </a:xfrm>
          <a:prstGeom prst="rect">
            <a:avLst/>
          </a:prstGeom>
          <a:noFill/>
        </p:spPr>
        <p:txBody>
          <a:bodyPr wrap="square" rtlCol="0">
            <a:spAutoFit/>
          </a:bodyPr>
          <a:lstStyle/>
          <a:p>
            <a:r>
              <a:rPr lang="en-US" dirty="0" smtClean="0">
                <a:solidFill>
                  <a:srgbClr val="00B050"/>
                </a:solidFill>
                <a:latin typeface="Myriad Pro" pitchFamily="34" charset="0"/>
              </a:rPr>
              <a:t>Fe</a:t>
            </a:r>
            <a:r>
              <a:rPr lang="en-US" baseline="30000" dirty="0" smtClean="0">
                <a:solidFill>
                  <a:srgbClr val="00B050"/>
                </a:solidFill>
                <a:latin typeface="Myriad Pro" pitchFamily="34" charset="0"/>
              </a:rPr>
              <a:t>2+</a:t>
            </a:r>
            <a:endParaRPr lang="en-US" baseline="30000" dirty="0">
              <a:solidFill>
                <a:srgbClr val="00B050"/>
              </a:solidFill>
              <a:latin typeface="Myriad Pro" pitchFamily="34" charset="0"/>
            </a:endParaRPr>
          </a:p>
        </p:txBody>
      </p:sp>
      <p:sp>
        <p:nvSpPr>
          <p:cNvPr id="8" name="TextBox 7"/>
          <p:cNvSpPr txBox="1"/>
          <p:nvPr/>
        </p:nvSpPr>
        <p:spPr>
          <a:xfrm>
            <a:off x="1354545" y="5390322"/>
            <a:ext cx="2682750" cy="461665"/>
          </a:xfrm>
          <a:prstGeom prst="rect">
            <a:avLst/>
          </a:prstGeom>
          <a:noFill/>
        </p:spPr>
        <p:txBody>
          <a:bodyPr wrap="square" rtlCol="0">
            <a:spAutoFit/>
          </a:bodyPr>
          <a:lstStyle/>
          <a:p>
            <a:pPr algn="ctr"/>
            <a:r>
              <a:rPr lang="en-US" sz="2400" dirty="0" smtClean="0">
                <a:latin typeface="Myriad Pro"/>
                <a:cs typeface="Myriad Pro"/>
              </a:rPr>
              <a:t>Dark red</a:t>
            </a:r>
          </a:p>
        </p:txBody>
      </p:sp>
      <p:sp>
        <p:nvSpPr>
          <p:cNvPr id="9" name="TextBox 8"/>
          <p:cNvSpPr txBox="1"/>
          <p:nvPr/>
        </p:nvSpPr>
        <p:spPr>
          <a:xfrm>
            <a:off x="5399692" y="5449639"/>
            <a:ext cx="2682750" cy="461665"/>
          </a:xfrm>
          <a:prstGeom prst="rect">
            <a:avLst/>
          </a:prstGeom>
          <a:noFill/>
        </p:spPr>
        <p:txBody>
          <a:bodyPr wrap="square" rtlCol="0">
            <a:spAutoFit/>
          </a:bodyPr>
          <a:lstStyle/>
          <a:p>
            <a:pPr algn="ctr"/>
            <a:r>
              <a:rPr lang="en-US" sz="2400" dirty="0" smtClean="0">
                <a:latin typeface="Myriad Pro"/>
                <a:cs typeface="Myriad Pro"/>
              </a:rPr>
              <a:t>Bright red</a:t>
            </a:r>
          </a:p>
        </p:txBody>
      </p:sp>
    </p:spTree>
    <p:extLst>
      <p:ext uri="{BB962C8B-B14F-4D97-AF65-F5344CB8AC3E}">
        <p14:creationId xmlns:p14="http://schemas.microsoft.com/office/powerpoint/2010/main" val="126200630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87562"/>
          </a:xfrm>
        </p:spPr>
        <p:txBody>
          <a:bodyPr>
            <a:normAutofit fontScale="90000"/>
          </a:bodyPr>
          <a:lstStyle/>
          <a:p>
            <a:r>
              <a:rPr lang="en-US" dirty="0" smtClean="0"/>
              <a:t>The fraction of hemoglobin bound by oxygen </a:t>
            </a:r>
            <a:r>
              <a:rPr lang="en-US" dirty="0" smtClean="0"/>
              <a:t>can </a:t>
            </a:r>
            <a:r>
              <a:rPr lang="en-US" dirty="0" smtClean="0"/>
              <a:t>be estimated from the absorption spectrum</a:t>
            </a:r>
            <a:endParaRPr lang="en-US" dirty="0"/>
          </a:p>
        </p:txBody>
      </p:sp>
      <p:pic>
        <p:nvPicPr>
          <p:cNvPr id="4104" name="Picture 8" descr="http://www.carnicom.com/Spectrophotometry/Images/Hemoglob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78" y="2351049"/>
            <a:ext cx="4485945" cy="329383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143000" y="5943600"/>
            <a:ext cx="2438400" cy="369332"/>
          </a:xfrm>
          <a:prstGeom prst="rect">
            <a:avLst/>
          </a:prstGeom>
          <a:noFill/>
        </p:spPr>
        <p:txBody>
          <a:bodyPr wrap="square" rtlCol="0">
            <a:spAutoFit/>
          </a:bodyPr>
          <a:lstStyle/>
          <a:p>
            <a:pPr algn="ctr"/>
            <a:r>
              <a:rPr lang="en-US" dirty="0" smtClean="0">
                <a:latin typeface="Myriad Pro" pitchFamily="34" charset="0"/>
              </a:rPr>
              <a:t>Courtesy of Scott </a:t>
            </a:r>
            <a:r>
              <a:rPr lang="en-US" dirty="0" err="1" smtClean="0">
                <a:latin typeface="Myriad Pro" pitchFamily="34" charset="0"/>
              </a:rPr>
              <a:t>Prahl</a:t>
            </a:r>
            <a:endParaRPr lang="en-US" dirty="0" smtClean="0">
              <a:latin typeface="Myriad Pro" pitchFamily="34" charset="0"/>
            </a:endParaRPr>
          </a:p>
        </p:txBody>
      </p:sp>
      <p:pic>
        <p:nvPicPr>
          <p:cNvPr id="8" name="Picture 7"/>
          <p:cNvPicPr>
            <a:picLocks noChangeAspect="1"/>
          </p:cNvPicPr>
          <p:nvPr/>
        </p:nvPicPr>
        <p:blipFill rotWithShape="1">
          <a:blip r:embed="rId4"/>
          <a:srcRect t="4693"/>
          <a:stretch/>
        </p:blipFill>
        <p:spPr>
          <a:xfrm>
            <a:off x="4892682" y="2752020"/>
            <a:ext cx="3616287" cy="2575610"/>
          </a:xfrm>
          <a:prstGeom prst="rect">
            <a:avLst/>
          </a:prstGeom>
        </p:spPr>
      </p:pic>
    </p:spTree>
    <p:extLst>
      <p:ext uri="{BB962C8B-B14F-4D97-AF65-F5344CB8AC3E}">
        <p14:creationId xmlns:p14="http://schemas.microsoft.com/office/powerpoint/2010/main" val="292336361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87562"/>
          </a:xfrm>
        </p:spPr>
        <p:txBody>
          <a:bodyPr>
            <a:normAutofit fontScale="90000"/>
          </a:bodyPr>
          <a:lstStyle/>
          <a:p>
            <a:r>
              <a:rPr lang="en-US" dirty="0" smtClean="0"/>
              <a:t>The fraction of hemoglobin bound by oxygen </a:t>
            </a:r>
            <a:r>
              <a:rPr lang="en-US" dirty="0" smtClean="0"/>
              <a:t>can </a:t>
            </a:r>
            <a:r>
              <a:rPr lang="en-US" dirty="0" smtClean="0"/>
              <a:t>be estimated from the absorption spectrum</a:t>
            </a:r>
            <a:endParaRPr lang="en-US" dirty="0"/>
          </a:p>
        </p:txBody>
      </p:sp>
      <p:pic>
        <p:nvPicPr>
          <p:cNvPr id="4104" name="Picture 8" descr="http://www.carnicom.com/Spectrophotometry/Images/Hemoglob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78" y="2351049"/>
            <a:ext cx="4485945" cy="329383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143000" y="5943600"/>
            <a:ext cx="2438400" cy="369332"/>
          </a:xfrm>
          <a:prstGeom prst="rect">
            <a:avLst/>
          </a:prstGeom>
          <a:noFill/>
        </p:spPr>
        <p:txBody>
          <a:bodyPr wrap="square" rtlCol="0">
            <a:spAutoFit/>
          </a:bodyPr>
          <a:lstStyle/>
          <a:p>
            <a:pPr algn="ctr"/>
            <a:r>
              <a:rPr lang="en-US" dirty="0" smtClean="0">
                <a:latin typeface="Myriad Pro" pitchFamily="34" charset="0"/>
              </a:rPr>
              <a:t>Courtesy of Scott </a:t>
            </a:r>
            <a:r>
              <a:rPr lang="en-US" dirty="0" err="1" smtClean="0">
                <a:latin typeface="Myriad Pro" pitchFamily="34" charset="0"/>
              </a:rPr>
              <a:t>Prahl</a:t>
            </a:r>
            <a:endParaRPr lang="en-US" dirty="0" smtClean="0">
              <a:latin typeface="Myriad Pro" pitchFamily="34" charset="0"/>
            </a:endParaRPr>
          </a:p>
        </p:txBody>
      </p:sp>
      <p:grpSp>
        <p:nvGrpSpPr>
          <p:cNvPr id="5" name="Group 4"/>
          <p:cNvGrpSpPr/>
          <p:nvPr/>
        </p:nvGrpSpPr>
        <p:grpSpPr>
          <a:xfrm>
            <a:off x="4495800" y="2588564"/>
            <a:ext cx="4222750" cy="3724368"/>
            <a:chOff x="4495800" y="2588564"/>
            <a:chExt cx="4222750" cy="3724368"/>
          </a:xfrm>
        </p:grpSpPr>
        <p:sp>
          <p:nvSpPr>
            <p:cNvPr id="3" name="TextBox 2"/>
            <p:cNvSpPr txBox="1"/>
            <p:nvPr/>
          </p:nvSpPr>
          <p:spPr>
            <a:xfrm>
              <a:off x="5562600" y="5943600"/>
              <a:ext cx="2215066" cy="369332"/>
            </a:xfrm>
            <a:prstGeom prst="rect">
              <a:avLst/>
            </a:prstGeom>
            <a:noFill/>
          </p:spPr>
          <p:txBody>
            <a:bodyPr wrap="square" rtlCol="0">
              <a:spAutoFit/>
            </a:bodyPr>
            <a:lstStyle/>
            <a:p>
              <a:pPr algn="ctr"/>
              <a:r>
                <a:rPr lang="en-US" dirty="0" smtClean="0">
                  <a:latin typeface="Myriad Pro" pitchFamily="34" charset="0"/>
                </a:rPr>
                <a:t>Liu et al., 2012</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95800" y="2588564"/>
              <a:ext cx="4222750" cy="3050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24751079"/>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2087562"/>
          </a:xfrm>
        </p:spPr>
        <p:txBody>
          <a:bodyPr>
            <a:normAutofit fontScale="90000"/>
          </a:bodyPr>
          <a:lstStyle/>
          <a:p>
            <a:r>
              <a:rPr lang="en-US" dirty="0" smtClean="0"/>
              <a:t>The fraction of hemoglobin bound by oxygen </a:t>
            </a:r>
            <a:r>
              <a:rPr lang="en-US" dirty="0" smtClean="0"/>
              <a:t>can </a:t>
            </a:r>
            <a:r>
              <a:rPr lang="en-US" dirty="0" smtClean="0"/>
              <a:t>be estimated from the absorption spectrum</a:t>
            </a:r>
            <a:endParaRPr lang="en-US" dirty="0"/>
          </a:p>
        </p:txBody>
      </p:sp>
      <p:grpSp>
        <p:nvGrpSpPr>
          <p:cNvPr id="5" name="Group 4"/>
          <p:cNvGrpSpPr/>
          <p:nvPr/>
        </p:nvGrpSpPr>
        <p:grpSpPr>
          <a:xfrm>
            <a:off x="4495800" y="2588564"/>
            <a:ext cx="4222750" cy="3724368"/>
            <a:chOff x="4495800" y="2588564"/>
            <a:chExt cx="4222750" cy="3724368"/>
          </a:xfrm>
        </p:grpSpPr>
        <p:sp>
          <p:nvSpPr>
            <p:cNvPr id="3" name="TextBox 2"/>
            <p:cNvSpPr txBox="1"/>
            <p:nvPr/>
          </p:nvSpPr>
          <p:spPr>
            <a:xfrm>
              <a:off x="5562600" y="5943600"/>
              <a:ext cx="2215066" cy="369332"/>
            </a:xfrm>
            <a:prstGeom prst="rect">
              <a:avLst/>
            </a:prstGeom>
            <a:noFill/>
          </p:spPr>
          <p:txBody>
            <a:bodyPr wrap="square" rtlCol="0">
              <a:spAutoFit/>
            </a:bodyPr>
            <a:lstStyle/>
            <a:p>
              <a:pPr algn="ctr"/>
              <a:r>
                <a:rPr lang="en-US" dirty="0" smtClean="0">
                  <a:latin typeface="Myriad Pro" pitchFamily="34" charset="0"/>
                </a:rPr>
                <a:t>Liu et al., 2012</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588564"/>
              <a:ext cx="4222750" cy="3050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210" y="2435833"/>
            <a:ext cx="4330390" cy="3475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290620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95425"/>
          </a:xfrm>
        </p:spPr>
        <p:txBody>
          <a:bodyPr>
            <a:normAutofit fontScale="90000"/>
          </a:bodyPr>
          <a:lstStyle/>
          <a:p>
            <a:r>
              <a:rPr lang="en-US" dirty="0" smtClean="0"/>
              <a:t>Hemoglobin has a sigmoidal, not hyperbolic, binding curve</a:t>
            </a:r>
            <a:endParaRPr lang="en-US" dirty="0"/>
          </a:p>
        </p:txBody>
      </p:sp>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410" y="2259423"/>
            <a:ext cx="4330390" cy="3475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o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7617" y="2553300"/>
            <a:ext cx="3876823" cy="2907617"/>
          </a:xfrm>
          <a:prstGeom prst="rect">
            <a:avLst/>
          </a:prstGeom>
        </p:spPr>
      </p:pic>
      <p:cxnSp>
        <p:nvCxnSpPr>
          <p:cNvPr id="9" name="Straight Connector 8"/>
          <p:cNvCxnSpPr/>
          <p:nvPr/>
        </p:nvCxnSpPr>
        <p:spPr>
          <a:xfrm flipV="1">
            <a:off x="6526704" y="2787303"/>
            <a:ext cx="0" cy="2346274"/>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8319599" y="2787303"/>
            <a:ext cx="0" cy="2346274"/>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327201" y="2833857"/>
            <a:ext cx="2992398" cy="0"/>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5303201" y="2950975"/>
            <a:ext cx="2992398" cy="0"/>
          </a:xfrm>
          <a:prstGeom prst="line">
            <a:avLst/>
          </a:prstGeom>
          <a:ln>
            <a:solidFill>
              <a:schemeClr val="tx1"/>
            </a:solidFill>
            <a:prstDash val="dot"/>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01386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324477"/>
            <a:ext cx="7772400" cy="1470025"/>
          </a:xfrm>
        </p:spPr>
        <p:txBody>
          <a:bodyPr/>
          <a:lstStyle/>
          <a:p>
            <a:r>
              <a:rPr lang="en-US" dirty="0" smtClean="0"/>
              <a:t>Next time:</a:t>
            </a:r>
            <a:br>
              <a:rPr lang="en-US" dirty="0" smtClean="0"/>
            </a:br>
            <a:r>
              <a:rPr lang="en-US" dirty="0" err="1" smtClean="0"/>
              <a:t>Cooperativity</a:t>
            </a:r>
            <a:r>
              <a:rPr lang="en-US" dirty="0" smtClean="0"/>
              <a:t> and inhibition </a:t>
            </a:r>
            <a:endParaRPr lang="en-US" dirty="0"/>
          </a:p>
        </p:txBody>
      </p:sp>
    </p:spTree>
    <p:extLst>
      <p:ext uri="{BB962C8B-B14F-4D97-AF65-F5344CB8AC3E}">
        <p14:creationId xmlns:p14="http://schemas.microsoft.com/office/powerpoint/2010/main" val="39512415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Follow-up: systematic method</a:t>
            </a:r>
            <a:br>
              <a:rPr lang="en-US" dirty="0" smtClean="0">
                <a:latin typeface="Myriad Pro"/>
                <a:cs typeface="Myriad Pro"/>
              </a:rPr>
            </a:br>
            <a:r>
              <a:rPr lang="en-US" dirty="0" smtClean="0">
                <a:latin typeface="Myriad Pro"/>
                <a:cs typeface="Myriad Pro"/>
              </a:rPr>
              <a:t>for identifying moieties</a:t>
            </a:r>
            <a:endParaRPr lang="en-US" dirty="0">
              <a:latin typeface="Myriad Pro"/>
              <a:cs typeface="Myriad Pro"/>
            </a:endParaRPr>
          </a:p>
        </p:txBody>
      </p:sp>
      <p:sp>
        <p:nvSpPr>
          <p:cNvPr id="25" name="TextBox 24"/>
          <p:cNvSpPr txBox="1"/>
          <p:nvPr/>
        </p:nvSpPr>
        <p:spPr>
          <a:xfrm>
            <a:off x="1155014" y="1815617"/>
            <a:ext cx="6588831" cy="830997"/>
          </a:xfrm>
          <a:prstGeom prst="rect">
            <a:avLst/>
          </a:prstGeom>
          <a:noFill/>
        </p:spPr>
        <p:txBody>
          <a:bodyPr wrap="square" rtlCol="0">
            <a:spAutoFit/>
          </a:bodyPr>
          <a:lstStyle/>
          <a:p>
            <a:pPr algn="ctr"/>
            <a:r>
              <a:rPr lang="en-US" sz="2400" dirty="0" smtClean="0">
                <a:latin typeface="Myriad Pro"/>
                <a:cs typeface="Myriad Pro"/>
              </a:rPr>
              <a:t>In matrix form, this technique is called</a:t>
            </a:r>
          </a:p>
          <a:p>
            <a:pPr algn="ctr"/>
            <a:r>
              <a:rPr lang="en-US" sz="2400" dirty="0" smtClean="0">
                <a:latin typeface="Myriad Pro"/>
                <a:cs typeface="Myriad Pro"/>
              </a:rPr>
              <a:t>Gauss-</a:t>
            </a:r>
            <a:r>
              <a:rPr lang="en-US" sz="2400" dirty="0">
                <a:latin typeface="Myriad Pro"/>
                <a:cs typeface="Myriad Pro"/>
              </a:rPr>
              <a:t>J</a:t>
            </a:r>
            <a:r>
              <a:rPr lang="en-US" sz="2400" dirty="0" smtClean="0">
                <a:latin typeface="Myriad Pro"/>
                <a:cs typeface="Myriad Pro"/>
              </a:rPr>
              <a:t>ordan elimination.</a:t>
            </a:r>
            <a:endParaRPr lang="en-US" sz="2400" dirty="0">
              <a:latin typeface="Myriad Pro"/>
              <a:cs typeface="Myriad Pro"/>
            </a:endParaRPr>
          </a:p>
        </p:txBody>
      </p:sp>
      <p:pic>
        <p:nvPicPr>
          <p:cNvPr id="3" name="Picture 2"/>
          <p:cNvPicPr>
            <a:picLocks noChangeAspect="1"/>
          </p:cNvPicPr>
          <p:nvPr/>
        </p:nvPicPr>
        <p:blipFill>
          <a:blip r:embed="rId3"/>
          <a:stretch>
            <a:fillRect/>
          </a:stretch>
        </p:blipFill>
        <p:spPr>
          <a:xfrm>
            <a:off x="657016" y="3169660"/>
            <a:ext cx="4071897" cy="1195273"/>
          </a:xfrm>
          <a:prstGeom prst="rect">
            <a:avLst/>
          </a:prstGeom>
        </p:spPr>
      </p:pic>
      <p:pic>
        <p:nvPicPr>
          <p:cNvPr id="4" name="Picture 3"/>
          <p:cNvPicPr>
            <a:picLocks noChangeAspect="1"/>
          </p:cNvPicPr>
          <p:nvPr/>
        </p:nvPicPr>
        <p:blipFill>
          <a:blip r:embed="rId4"/>
          <a:stretch>
            <a:fillRect/>
          </a:stretch>
        </p:blipFill>
        <p:spPr>
          <a:xfrm>
            <a:off x="6232506" y="3169660"/>
            <a:ext cx="2454294" cy="1195273"/>
          </a:xfrm>
          <a:prstGeom prst="rect">
            <a:avLst/>
          </a:prstGeom>
        </p:spPr>
      </p:pic>
      <p:pic>
        <p:nvPicPr>
          <p:cNvPr id="5" name="Picture 4"/>
          <p:cNvPicPr>
            <a:picLocks noChangeAspect="1"/>
          </p:cNvPicPr>
          <p:nvPr/>
        </p:nvPicPr>
        <p:blipFill>
          <a:blip r:embed="rId5"/>
          <a:stretch>
            <a:fillRect/>
          </a:stretch>
        </p:blipFill>
        <p:spPr>
          <a:xfrm>
            <a:off x="6505281" y="4948082"/>
            <a:ext cx="1960248" cy="1195273"/>
          </a:xfrm>
          <a:prstGeom prst="rect">
            <a:avLst/>
          </a:prstGeom>
        </p:spPr>
      </p:pic>
      <p:pic>
        <p:nvPicPr>
          <p:cNvPr id="6" name="Picture 5"/>
          <p:cNvPicPr>
            <a:picLocks noChangeAspect="1"/>
          </p:cNvPicPr>
          <p:nvPr/>
        </p:nvPicPr>
        <p:blipFill>
          <a:blip r:embed="rId6"/>
          <a:stretch>
            <a:fillRect/>
          </a:stretch>
        </p:blipFill>
        <p:spPr>
          <a:xfrm>
            <a:off x="864197" y="5027767"/>
            <a:ext cx="3864716" cy="1115588"/>
          </a:xfrm>
          <a:prstGeom prst="rect">
            <a:avLst/>
          </a:prstGeom>
        </p:spPr>
      </p:pic>
      <p:cxnSp>
        <p:nvCxnSpPr>
          <p:cNvPr id="8" name="Straight Arrow Connector 7"/>
          <p:cNvCxnSpPr/>
          <p:nvPr/>
        </p:nvCxnSpPr>
        <p:spPr>
          <a:xfrm>
            <a:off x="5097885" y="3739925"/>
            <a:ext cx="61739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097885" y="5585876"/>
            <a:ext cx="1134621" cy="0"/>
          </a:xfrm>
          <a:prstGeom prst="straightConnector1">
            <a:avLst/>
          </a:prstGeom>
          <a:ln>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V="1">
            <a:off x="7460930" y="4388466"/>
            <a:ext cx="0" cy="357005"/>
          </a:xfrm>
          <a:prstGeom prst="straightConnector1">
            <a:avLst/>
          </a:prstGeom>
          <a:ln>
            <a:solidFill>
              <a:srgbClr val="000000"/>
            </a:solidFill>
            <a:headEnd type="arrow"/>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61155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Follow-up: systematic method</a:t>
            </a:r>
            <a:br>
              <a:rPr lang="en-US" dirty="0" smtClean="0">
                <a:latin typeface="Myriad Pro"/>
                <a:cs typeface="Myriad Pro"/>
              </a:rPr>
            </a:br>
            <a:r>
              <a:rPr lang="en-US" dirty="0" smtClean="0">
                <a:latin typeface="Myriad Pro"/>
                <a:cs typeface="Myriad Pro"/>
              </a:rPr>
              <a:t>for identifying moieties</a:t>
            </a:r>
            <a:endParaRPr lang="en-US" dirty="0">
              <a:latin typeface="Myriad Pro"/>
              <a:cs typeface="Myriad Pro"/>
            </a:endParaRPr>
          </a:p>
        </p:txBody>
      </p:sp>
      <p:sp>
        <p:nvSpPr>
          <p:cNvPr id="25" name="TextBox 24"/>
          <p:cNvSpPr txBox="1"/>
          <p:nvPr/>
        </p:nvSpPr>
        <p:spPr>
          <a:xfrm>
            <a:off x="4370026" y="2085711"/>
            <a:ext cx="4467484" cy="1200328"/>
          </a:xfrm>
          <a:prstGeom prst="rect">
            <a:avLst/>
          </a:prstGeom>
          <a:noFill/>
        </p:spPr>
        <p:txBody>
          <a:bodyPr wrap="square" rtlCol="0">
            <a:spAutoFit/>
          </a:bodyPr>
          <a:lstStyle/>
          <a:p>
            <a:r>
              <a:rPr lang="en-US" sz="2400" dirty="0" smtClean="0">
                <a:latin typeface="Myriad Pro"/>
                <a:cs typeface="Myriad Pro"/>
              </a:rPr>
              <a:t>If we could find a linear combination of ODEs that sums to zero, e.g.</a:t>
            </a:r>
            <a:endParaRPr lang="en-US" sz="2400" dirty="0">
              <a:latin typeface="Myriad Pro"/>
              <a:cs typeface="Myriad Pro"/>
            </a:endParaRPr>
          </a:p>
        </p:txBody>
      </p:sp>
      <p:pic>
        <p:nvPicPr>
          <p:cNvPr id="5" name="Picture 4"/>
          <p:cNvPicPr>
            <a:picLocks noChangeAspect="1"/>
          </p:cNvPicPr>
          <p:nvPr/>
        </p:nvPicPr>
        <p:blipFill>
          <a:blip r:embed="rId3"/>
          <a:stretch>
            <a:fillRect/>
          </a:stretch>
        </p:blipFill>
        <p:spPr>
          <a:xfrm>
            <a:off x="85875" y="2456175"/>
            <a:ext cx="4195951" cy="2906737"/>
          </a:xfrm>
          <a:prstGeom prst="rect">
            <a:avLst/>
          </a:prstGeom>
        </p:spPr>
      </p:pic>
      <p:pic>
        <p:nvPicPr>
          <p:cNvPr id="3" name="Picture 2"/>
          <p:cNvPicPr>
            <a:picLocks noChangeAspect="1"/>
          </p:cNvPicPr>
          <p:nvPr/>
        </p:nvPicPr>
        <p:blipFill>
          <a:blip r:embed="rId4"/>
          <a:stretch>
            <a:fillRect/>
          </a:stretch>
        </p:blipFill>
        <p:spPr>
          <a:xfrm>
            <a:off x="4422946" y="3430578"/>
            <a:ext cx="3135329" cy="1059233"/>
          </a:xfrm>
          <a:prstGeom prst="rect">
            <a:avLst/>
          </a:prstGeom>
        </p:spPr>
      </p:pic>
      <p:sp>
        <p:nvSpPr>
          <p:cNvPr id="7" name="TextBox 6"/>
          <p:cNvSpPr txBox="1"/>
          <p:nvPr/>
        </p:nvSpPr>
        <p:spPr>
          <a:xfrm>
            <a:off x="4422946" y="4619756"/>
            <a:ext cx="4467484" cy="830997"/>
          </a:xfrm>
          <a:prstGeom prst="rect">
            <a:avLst/>
          </a:prstGeom>
          <a:noFill/>
        </p:spPr>
        <p:txBody>
          <a:bodyPr wrap="square" rtlCol="0">
            <a:spAutoFit/>
          </a:bodyPr>
          <a:lstStyle/>
          <a:p>
            <a:r>
              <a:rPr lang="en-US" sz="2400" dirty="0">
                <a:latin typeface="Myriad Pro"/>
                <a:cs typeface="Myriad Pro"/>
              </a:rPr>
              <a:t>t</a:t>
            </a:r>
            <a:r>
              <a:rPr lang="en-US" sz="2400" dirty="0" smtClean="0">
                <a:latin typeface="Myriad Pro"/>
                <a:cs typeface="Myriad Pro"/>
              </a:rPr>
              <a:t>hen integration </a:t>
            </a:r>
            <a:r>
              <a:rPr lang="en-US" sz="2400" dirty="0" err="1" smtClean="0">
                <a:latin typeface="Myriad Pro"/>
                <a:cs typeface="Myriad Pro"/>
              </a:rPr>
              <a:t>w.r.t</a:t>
            </a:r>
            <a:r>
              <a:rPr lang="en-US" sz="2400" dirty="0" smtClean="0">
                <a:latin typeface="Myriad Pro"/>
                <a:cs typeface="Myriad Pro"/>
              </a:rPr>
              <a:t>. time would give us a conservation rule:</a:t>
            </a:r>
            <a:endParaRPr lang="en-US" sz="2400" dirty="0">
              <a:latin typeface="Myriad Pro"/>
              <a:cs typeface="Myriad Pro"/>
            </a:endParaRPr>
          </a:p>
        </p:txBody>
      </p:sp>
      <p:pic>
        <p:nvPicPr>
          <p:cNvPr id="6" name="Picture 5"/>
          <p:cNvPicPr>
            <a:picLocks noChangeAspect="1"/>
          </p:cNvPicPr>
          <p:nvPr/>
        </p:nvPicPr>
        <p:blipFill>
          <a:blip r:embed="rId5"/>
          <a:stretch>
            <a:fillRect/>
          </a:stretch>
        </p:blipFill>
        <p:spPr>
          <a:xfrm>
            <a:off x="4422946" y="5674409"/>
            <a:ext cx="3952367" cy="494046"/>
          </a:xfrm>
          <a:prstGeom prst="rect">
            <a:avLst/>
          </a:prstGeom>
        </p:spPr>
      </p:pic>
    </p:spTree>
    <p:extLst>
      <p:ext uri="{BB962C8B-B14F-4D97-AF65-F5344CB8AC3E}">
        <p14:creationId xmlns:p14="http://schemas.microsoft.com/office/powerpoint/2010/main" val="35142392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Follow-up: systematic method</a:t>
            </a:r>
            <a:br>
              <a:rPr lang="en-US" dirty="0" smtClean="0">
                <a:latin typeface="Myriad Pro"/>
                <a:cs typeface="Myriad Pro"/>
              </a:rPr>
            </a:br>
            <a:r>
              <a:rPr lang="en-US" dirty="0" smtClean="0">
                <a:latin typeface="Myriad Pro"/>
                <a:cs typeface="Myriad Pro"/>
              </a:rPr>
              <a:t>for identifying moieties</a:t>
            </a:r>
            <a:endParaRPr lang="en-US" dirty="0">
              <a:latin typeface="Myriad Pro"/>
              <a:cs typeface="Myriad Pro"/>
            </a:endParaRPr>
          </a:p>
        </p:txBody>
      </p:sp>
      <p:grpSp>
        <p:nvGrpSpPr>
          <p:cNvPr id="11" name="Group 10"/>
          <p:cNvGrpSpPr/>
          <p:nvPr/>
        </p:nvGrpSpPr>
        <p:grpSpPr>
          <a:xfrm>
            <a:off x="6079563" y="2302010"/>
            <a:ext cx="2701359" cy="3471615"/>
            <a:chOff x="5501343" y="1905687"/>
            <a:chExt cx="2701359" cy="3471615"/>
          </a:xfrm>
        </p:grpSpPr>
        <p:sp>
          <p:nvSpPr>
            <p:cNvPr id="37" name="TextBox 36"/>
            <p:cNvSpPr txBox="1"/>
            <p:nvPr/>
          </p:nvSpPr>
          <p:spPr>
            <a:xfrm>
              <a:off x="5755342" y="2214951"/>
              <a:ext cx="433294"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cxnSp>
          <p:nvCxnSpPr>
            <p:cNvPr id="38" name="Straight Arrow Connector 37"/>
            <p:cNvCxnSpPr/>
            <p:nvPr/>
          </p:nvCxnSpPr>
          <p:spPr>
            <a:xfrm>
              <a:off x="6233459" y="2364363"/>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7177741" y="2209713"/>
              <a:ext cx="654423" cy="461665"/>
            </a:xfrm>
            <a:prstGeom prst="rect">
              <a:avLst/>
            </a:prstGeom>
            <a:noFill/>
          </p:spPr>
          <p:txBody>
            <a:bodyPr wrap="square" rtlCol="0">
              <a:spAutoFit/>
            </a:bodyPr>
            <a:lstStyle/>
            <a:p>
              <a:r>
                <a:rPr lang="en-US" sz="2400" dirty="0" smtClean="0">
                  <a:latin typeface="Myriad Pro"/>
                  <a:cs typeface="Myriad Pro"/>
                </a:rPr>
                <a:t>2B</a:t>
              </a:r>
              <a:endParaRPr lang="en-US" sz="2400" dirty="0">
                <a:latin typeface="Myriad Pro"/>
                <a:cs typeface="Myriad Pro"/>
              </a:endParaRPr>
            </a:p>
          </p:txBody>
        </p:sp>
        <p:sp>
          <p:nvSpPr>
            <p:cNvPr id="40" name="TextBox 39"/>
            <p:cNvSpPr txBox="1"/>
            <p:nvPr/>
          </p:nvSpPr>
          <p:spPr>
            <a:xfrm>
              <a:off x="6450106" y="1905687"/>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1</a:t>
              </a:r>
              <a:endParaRPr lang="en-US" sz="2400" baseline="-25000" dirty="0">
                <a:latin typeface="Myriad Pro"/>
                <a:cs typeface="Myriad Pro"/>
              </a:endParaRPr>
            </a:p>
          </p:txBody>
        </p:sp>
        <p:cxnSp>
          <p:nvCxnSpPr>
            <p:cNvPr id="41" name="Straight Arrow Connector 40"/>
            <p:cNvCxnSpPr/>
            <p:nvPr/>
          </p:nvCxnSpPr>
          <p:spPr>
            <a:xfrm>
              <a:off x="6233459" y="2516763"/>
              <a:ext cx="821764"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6465045" y="2424127"/>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1</a:t>
              </a:r>
              <a:endParaRPr lang="en-US" sz="2400" baseline="-25000" dirty="0">
                <a:latin typeface="Myriad Pro"/>
                <a:cs typeface="Myriad Pro"/>
              </a:endParaRPr>
            </a:p>
          </p:txBody>
        </p:sp>
        <p:sp>
          <p:nvSpPr>
            <p:cNvPr id="43" name="TextBox 42"/>
            <p:cNvSpPr txBox="1"/>
            <p:nvPr/>
          </p:nvSpPr>
          <p:spPr>
            <a:xfrm>
              <a:off x="5501343" y="3589570"/>
              <a:ext cx="433294" cy="461665"/>
            </a:xfrm>
            <a:prstGeom prst="rect">
              <a:avLst/>
            </a:prstGeom>
            <a:noFill/>
          </p:spPr>
          <p:txBody>
            <a:bodyPr wrap="square" rtlCol="0">
              <a:spAutoFit/>
            </a:bodyPr>
            <a:lstStyle/>
            <a:p>
              <a:r>
                <a:rPr lang="en-US" sz="2400" dirty="0">
                  <a:latin typeface="Myriad Pro"/>
                  <a:cs typeface="Myriad Pro"/>
                </a:rPr>
                <a:t>D</a:t>
              </a:r>
            </a:p>
          </p:txBody>
        </p:sp>
        <p:cxnSp>
          <p:nvCxnSpPr>
            <p:cNvPr id="44" name="Straight Arrow Connector 43"/>
            <p:cNvCxnSpPr/>
            <p:nvPr/>
          </p:nvCxnSpPr>
          <p:spPr>
            <a:xfrm>
              <a:off x="6248398" y="3798746"/>
              <a:ext cx="821764"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7252444" y="3584332"/>
              <a:ext cx="950258" cy="461665"/>
            </a:xfrm>
            <a:prstGeom prst="rect">
              <a:avLst/>
            </a:prstGeom>
            <a:noFill/>
          </p:spPr>
          <p:txBody>
            <a:bodyPr wrap="square" rtlCol="0">
              <a:spAutoFit/>
            </a:bodyPr>
            <a:lstStyle/>
            <a:p>
              <a:r>
                <a:rPr lang="en-US" sz="2400" dirty="0" smtClean="0">
                  <a:latin typeface="Myriad Pro"/>
                  <a:cs typeface="Myriad Pro"/>
                </a:rPr>
                <a:t>A + C</a:t>
              </a:r>
              <a:endParaRPr lang="en-US" sz="2400" dirty="0">
                <a:latin typeface="Myriad Pro"/>
                <a:cs typeface="Myriad Pro"/>
              </a:endParaRPr>
            </a:p>
          </p:txBody>
        </p:sp>
        <p:sp>
          <p:nvSpPr>
            <p:cNvPr id="46" name="TextBox 45"/>
            <p:cNvSpPr txBox="1"/>
            <p:nvPr/>
          </p:nvSpPr>
          <p:spPr>
            <a:xfrm>
              <a:off x="6465045" y="3325129"/>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2</a:t>
              </a:r>
              <a:endParaRPr lang="en-US" sz="2400" baseline="-25000" dirty="0">
                <a:latin typeface="Myriad Pro"/>
                <a:cs typeface="Myriad Pro"/>
              </a:endParaRPr>
            </a:p>
          </p:txBody>
        </p:sp>
        <p:cxnSp>
          <p:nvCxnSpPr>
            <p:cNvPr id="47" name="Straight Arrow Connector 46"/>
            <p:cNvCxnSpPr/>
            <p:nvPr/>
          </p:nvCxnSpPr>
          <p:spPr>
            <a:xfrm>
              <a:off x="6233459" y="3928087"/>
              <a:ext cx="821764" cy="0"/>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6479986" y="3858510"/>
              <a:ext cx="605117" cy="461665"/>
            </a:xfrm>
            <a:prstGeom prst="rect">
              <a:avLst/>
            </a:prstGeom>
            <a:noFill/>
          </p:spPr>
          <p:txBody>
            <a:bodyPr wrap="square" rtlCol="0">
              <a:spAutoFit/>
            </a:bodyPr>
            <a:lstStyle/>
            <a:p>
              <a:r>
                <a:rPr lang="en-US" sz="2400" dirty="0" smtClean="0">
                  <a:latin typeface="Myriad Pro"/>
                  <a:cs typeface="Myriad Pro"/>
                </a:rPr>
                <a:t>k</a:t>
              </a:r>
              <a:r>
                <a:rPr lang="en-US" sz="2400" b="1" baseline="-25000" dirty="0" smtClean="0">
                  <a:latin typeface="Myriad Pro"/>
                  <a:cs typeface="Myriad Pro"/>
                </a:rPr>
                <a:t>-</a:t>
              </a:r>
              <a:r>
                <a:rPr lang="en-US" sz="2400" baseline="-25000" dirty="0" smtClean="0">
                  <a:latin typeface="Myriad Pro"/>
                  <a:cs typeface="Myriad Pro"/>
                </a:rPr>
                <a:t>2</a:t>
              </a:r>
              <a:endParaRPr lang="en-US" sz="2400" baseline="-25000" dirty="0">
                <a:latin typeface="Myriad Pro"/>
                <a:cs typeface="Myriad Pro"/>
              </a:endParaRPr>
            </a:p>
          </p:txBody>
        </p:sp>
        <p:sp>
          <p:nvSpPr>
            <p:cNvPr id="49" name="TextBox 48"/>
            <p:cNvSpPr txBox="1"/>
            <p:nvPr/>
          </p:nvSpPr>
          <p:spPr>
            <a:xfrm>
              <a:off x="6299201" y="4915637"/>
              <a:ext cx="893479" cy="461665"/>
            </a:xfrm>
            <a:prstGeom prst="rect">
              <a:avLst/>
            </a:prstGeom>
            <a:noFill/>
          </p:spPr>
          <p:txBody>
            <a:bodyPr wrap="square" rtlCol="0">
              <a:spAutoFit/>
            </a:bodyPr>
            <a:lstStyle/>
            <a:p>
              <a:r>
                <a:rPr lang="en-US" sz="2400" dirty="0" smtClean="0">
                  <a:latin typeface="Myriad Pro"/>
                  <a:cs typeface="Myriad Pro"/>
                </a:rPr>
                <a:t>B + E</a:t>
              </a:r>
              <a:endParaRPr lang="en-US" sz="2400" dirty="0">
                <a:latin typeface="Myriad Pro"/>
                <a:cs typeface="Myriad Pro"/>
              </a:endParaRPr>
            </a:p>
          </p:txBody>
        </p:sp>
        <p:cxnSp>
          <p:nvCxnSpPr>
            <p:cNvPr id="50" name="Straight Arrow Connector 49"/>
            <p:cNvCxnSpPr/>
            <p:nvPr/>
          </p:nvCxnSpPr>
          <p:spPr>
            <a:xfrm>
              <a:off x="5800165" y="4113002"/>
              <a:ext cx="522938" cy="84971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1" name="TextBox 50"/>
            <p:cNvSpPr txBox="1"/>
            <p:nvPr/>
          </p:nvSpPr>
          <p:spPr>
            <a:xfrm>
              <a:off x="5664201" y="4317954"/>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3</a:t>
              </a:r>
              <a:endParaRPr lang="en-US" sz="2400" baseline="-25000" dirty="0">
                <a:latin typeface="Myriad Pro"/>
                <a:cs typeface="Myriad Pro"/>
              </a:endParaRPr>
            </a:p>
          </p:txBody>
        </p:sp>
        <p:cxnSp>
          <p:nvCxnSpPr>
            <p:cNvPr id="52" name="Straight Arrow Connector 51"/>
            <p:cNvCxnSpPr/>
            <p:nvPr/>
          </p:nvCxnSpPr>
          <p:spPr>
            <a:xfrm flipV="1">
              <a:off x="7085103" y="4057239"/>
              <a:ext cx="505015" cy="90547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53" name="TextBox 52"/>
            <p:cNvSpPr txBox="1"/>
            <p:nvPr/>
          </p:nvSpPr>
          <p:spPr>
            <a:xfrm>
              <a:off x="7339106" y="4350057"/>
              <a:ext cx="433294" cy="461665"/>
            </a:xfrm>
            <a:prstGeom prst="rect">
              <a:avLst/>
            </a:prstGeom>
            <a:noFill/>
          </p:spPr>
          <p:txBody>
            <a:bodyPr wrap="square" rtlCol="0">
              <a:spAutoFit/>
            </a:bodyPr>
            <a:lstStyle/>
            <a:p>
              <a:r>
                <a:rPr lang="en-US" sz="2400" dirty="0" smtClean="0">
                  <a:latin typeface="Myriad Pro"/>
                  <a:cs typeface="Myriad Pro"/>
                </a:rPr>
                <a:t>k</a:t>
              </a:r>
              <a:r>
                <a:rPr lang="en-US" sz="2400" baseline="-25000" dirty="0" smtClean="0">
                  <a:latin typeface="Myriad Pro"/>
                  <a:cs typeface="Myriad Pro"/>
                </a:rPr>
                <a:t>4</a:t>
              </a:r>
              <a:endParaRPr lang="en-US" sz="2400" baseline="-25000" dirty="0">
                <a:latin typeface="Myriad Pro"/>
                <a:cs typeface="Myriad Pro"/>
              </a:endParaRPr>
            </a:p>
          </p:txBody>
        </p:sp>
      </p:grpSp>
      <p:pic>
        <p:nvPicPr>
          <p:cNvPr id="3" name="Picture 2"/>
          <p:cNvPicPr>
            <a:picLocks noChangeAspect="1"/>
          </p:cNvPicPr>
          <p:nvPr/>
        </p:nvPicPr>
        <p:blipFill>
          <a:blip r:embed="rId3"/>
          <a:stretch>
            <a:fillRect/>
          </a:stretch>
        </p:blipFill>
        <p:spPr>
          <a:xfrm>
            <a:off x="561788" y="1994871"/>
            <a:ext cx="3142129" cy="1690249"/>
          </a:xfrm>
          <a:prstGeom prst="rect">
            <a:avLst/>
          </a:prstGeom>
        </p:spPr>
      </p:pic>
      <p:sp>
        <p:nvSpPr>
          <p:cNvPr id="25" name="TextBox 24"/>
          <p:cNvSpPr txBox="1"/>
          <p:nvPr/>
        </p:nvSpPr>
        <p:spPr>
          <a:xfrm>
            <a:off x="268942" y="1506914"/>
            <a:ext cx="4422588" cy="461665"/>
          </a:xfrm>
          <a:prstGeom prst="rect">
            <a:avLst/>
          </a:prstGeom>
          <a:noFill/>
        </p:spPr>
        <p:txBody>
          <a:bodyPr wrap="square" rtlCol="0">
            <a:spAutoFit/>
          </a:bodyPr>
          <a:lstStyle/>
          <a:p>
            <a:r>
              <a:rPr lang="en-US" sz="2400" dirty="0" smtClean="0">
                <a:latin typeface="Myriad Pro"/>
                <a:cs typeface="Myriad Pro"/>
              </a:rPr>
              <a:t>Step one: number the reactions</a:t>
            </a:r>
            <a:endParaRPr lang="en-US" sz="2400" dirty="0">
              <a:latin typeface="Myriad Pro"/>
              <a:cs typeface="Myriad Pro"/>
            </a:endParaRPr>
          </a:p>
        </p:txBody>
      </p:sp>
      <p:sp>
        <p:nvSpPr>
          <p:cNvPr id="27" name="TextBox 26"/>
          <p:cNvSpPr txBox="1"/>
          <p:nvPr/>
        </p:nvSpPr>
        <p:spPr>
          <a:xfrm>
            <a:off x="239059" y="3758158"/>
            <a:ext cx="5632823" cy="461665"/>
          </a:xfrm>
          <a:prstGeom prst="rect">
            <a:avLst/>
          </a:prstGeom>
          <a:noFill/>
        </p:spPr>
        <p:txBody>
          <a:bodyPr wrap="square" rtlCol="0">
            <a:spAutoFit/>
          </a:bodyPr>
          <a:lstStyle/>
          <a:p>
            <a:r>
              <a:rPr lang="en-US" sz="2400" dirty="0" smtClean="0">
                <a:latin typeface="Myriad Pro"/>
                <a:cs typeface="Myriad Pro"/>
              </a:rPr>
              <a:t>Step two: construct a stoichiometry matrix</a:t>
            </a:r>
            <a:endParaRPr lang="en-US" sz="2400" dirty="0">
              <a:latin typeface="Myriad Pro"/>
              <a:cs typeface="Myriad Pro"/>
            </a:endParaRPr>
          </a:p>
        </p:txBody>
      </p:sp>
      <p:pic>
        <p:nvPicPr>
          <p:cNvPr id="5" name="Picture 4"/>
          <p:cNvPicPr>
            <a:picLocks noChangeAspect="1"/>
          </p:cNvPicPr>
          <p:nvPr/>
        </p:nvPicPr>
        <p:blipFill>
          <a:blip r:embed="rId4"/>
          <a:stretch>
            <a:fillRect/>
          </a:stretch>
        </p:blipFill>
        <p:spPr>
          <a:xfrm>
            <a:off x="1712259" y="4254833"/>
            <a:ext cx="2782794" cy="2498961"/>
          </a:xfrm>
          <a:prstGeom prst="rect">
            <a:avLst/>
          </a:prstGeom>
        </p:spPr>
      </p:pic>
    </p:spTree>
    <p:extLst>
      <p:ext uri="{BB962C8B-B14F-4D97-AF65-F5344CB8AC3E}">
        <p14:creationId xmlns:p14="http://schemas.microsoft.com/office/powerpoint/2010/main" val="2607698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Follow-up: systematic method</a:t>
            </a:r>
            <a:br>
              <a:rPr lang="en-US" dirty="0" smtClean="0">
                <a:latin typeface="Myriad Pro"/>
                <a:cs typeface="Myriad Pro"/>
              </a:rPr>
            </a:br>
            <a:r>
              <a:rPr lang="en-US" dirty="0" smtClean="0">
                <a:latin typeface="Myriad Pro"/>
                <a:cs typeface="Myriad Pro"/>
              </a:rPr>
              <a:t>for identifying moieties</a:t>
            </a:r>
            <a:endParaRPr lang="en-US" dirty="0">
              <a:latin typeface="Myriad Pro"/>
              <a:cs typeface="Myriad Pro"/>
            </a:endParaRPr>
          </a:p>
        </p:txBody>
      </p:sp>
      <p:sp>
        <p:nvSpPr>
          <p:cNvPr id="23" name="TextBox 22"/>
          <p:cNvSpPr txBox="1"/>
          <p:nvPr/>
        </p:nvSpPr>
        <p:spPr>
          <a:xfrm>
            <a:off x="457200" y="2005591"/>
            <a:ext cx="8686800" cy="830997"/>
          </a:xfrm>
          <a:prstGeom prst="rect">
            <a:avLst/>
          </a:prstGeom>
          <a:noFill/>
        </p:spPr>
        <p:txBody>
          <a:bodyPr wrap="square" rtlCol="0">
            <a:spAutoFit/>
          </a:bodyPr>
          <a:lstStyle/>
          <a:p>
            <a:r>
              <a:rPr lang="en-US" sz="2400" dirty="0" smtClean="0">
                <a:latin typeface="Myriad Pro"/>
                <a:cs typeface="Myriad Pro"/>
              </a:rPr>
              <a:t>Step three: express the rates of change </a:t>
            </a:r>
            <a:r>
              <a:rPr lang="en-US" sz="2400" dirty="0" smtClean="0">
                <a:latin typeface="Myriad Pro"/>
                <a:cs typeface="Myriad Pro"/>
              </a:rPr>
              <a:t>for each molecular species using the stoichiometry matrix</a:t>
            </a:r>
            <a:endParaRPr lang="en-US" sz="2400" baseline="-25000" dirty="0">
              <a:latin typeface="Myriad Pro"/>
              <a:cs typeface="Myriad Pro"/>
            </a:endParaRPr>
          </a:p>
        </p:txBody>
      </p:sp>
      <p:sp>
        <p:nvSpPr>
          <p:cNvPr id="27" name="TextBox 26"/>
          <p:cNvSpPr txBox="1"/>
          <p:nvPr/>
        </p:nvSpPr>
        <p:spPr>
          <a:xfrm>
            <a:off x="-256986" y="2961115"/>
            <a:ext cx="4560047" cy="830997"/>
          </a:xfrm>
          <a:prstGeom prst="rect">
            <a:avLst/>
          </a:prstGeom>
          <a:noFill/>
        </p:spPr>
        <p:txBody>
          <a:bodyPr wrap="square" rtlCol="0">
            <a:spAutoFit/>
          </a:bodyPr>
          <a:lstStyle/>
          <a:p>
            <a:pPr algn="ctr"/>
            <a:r>
              <a:rPr lang="en-US" sz="2400" dirty="0" smtClean="0">
                <a:latin typeface="Myriad Pro"/>
                <a:cs typeface="Myriad Pro"/>
              </a:rPr>
              <a:t>Found last time using</a:t>
            </a:r>
          </a:p>
          <a:p>
            <a:pPr algn="ctr"/>
            <a:r>
              <a:rPr lang="en-US" sz="2400" dirty="0" smtClean="0">
                <a:latin typeface="Myriad Pro"/>
                <a:cs typeface="Myriad Pro"/>
              </a:rPr>
              <a:t>the law of mass action</a:t>
            </a:r>
            <a:endParaRPr lang="en-US" sz="2400" dirty="0">
              <a:latin typeface="Myriad Pro"/>
              <a:cs typeface="Myriad Pro"/>
            </a:endParaRPr>
          </a:p>
        </p:txBody>
      </p:sp>
      <p:pic>
        <p:nvPicPr>
          <p:cNvPr id="8" name="Picture 7"/>
          <p:cNvPicPr>
            <a:picLocks noChangeAspect="1"/>
          </p:cNvPicPr>
          <p:nvPr/>
        </p:nvPicPr>
        <p:blipFill>
          <a:blip r:embed="rId3"/>
          <a:stretch>
            <a:fillRect/>
          </a:stretch>
        </p:blipFill>
        <p:spPr>
          <a:xfrm>
            <a:off x="315193" y="3783223"/>
            <a:ext cx="3674105" cy="2545229"/>
          </a:xfrm>
          <a:prstGeom prst="rect">
            <a:avLst/>
          </a:prstGeom>
        </p:spPr>
      </p:pic>
      <p:sp>
        <p:nvSpPr>
          <p:cNvPr id="32" name="TextBox 31"/>
          <p:cNvSpPr txBox="1"/>
          <p:nvPr/>
        </p:nvSpPr>
        <p:spPr>
          <a:xfrm>
            <a:off x="4930591" y="3131429"/>
            <a:ext cx="3337856" cy="461665"/>
          </a:xfrm>
          <a:prstGeom prst="rect">
            <a:avLst/>
          </a:prstGeom>
          <a:noFill/>
        </p:spPr>
        <p:txBody>
          <a:bodyPr wrap="square" rtlCol="0">
            <a:spAutoFit/>
          </a:bodyPr>
          <a:lstStyle/>
          <a:p>
            <a:pPr algn="ctr"/>
            <a:r>
              <a:rPr lang="en-US" sz="2400" dirty="0" smtClean="0">
                <a:latin typeface="Myriad Pro"/>
                <a:cs typeface="Myriad Pro"/>
              </a:rPr>
              <a:t>Rewritten in matrix form</a:t>
            </a:r>
            <a:endParaRPr lang="en-US" sz="2400" dirty="0">
              <a:latin typeface="Myriad Pro"/>
              <a:cs typeface="Myriad Pro"/>
            </a:endParaRPr>
          </a:p>
        </p:txBody>
      </p:sp>
      <p:pic>
        <p:nvPicPr>
          <p:cNvPr id="3" name="Picture 2"/>
          <p:cNvPicPr>
            <a:picLocks noChangeAspect="1"/>
          </p:cNvPicPr>
          <p:nvPr/>
        </p:nvPicPr>
        <p:blipFill>
          <a:blip r:embed="rId4"/>
          <a:stretch>
            <a:fillRect/>
          </a:stretch>
        </p:blipFill>
        <p:spPr>
          <a:xfrm>
            <a:off x="4303060" y="4293427"/>
            <a:ext cx="4675839" cy="1724805"/>
          </a:xfrm>
          <a:prstGeom prst="rect">
            <a:avLst/>
          </a:prstGeom>
        </p:spPr>
      </p:pic>
    </p:spTree>
    <p:extLst>
      <p:ext uri="{BB962C8B-B14F-4D97-AF65-F5344CB8AC3E}">
        <p14:creationId xmlns:p14="http://schemas.microsoft.com/office/powerpoint/2010/main" val="35397329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793124" y="2647415"/>
            <a:ext cx="3893676" cy="1200328"/>
          </a:xfrm>
          <a:prstGeom prst="rect">
            <a:avLst/>
          </a:prstGeom>
          <a:noFill/>
        </p:spPr>
        <p:txBody>
          <a:bodyPr wrap="square" rtlCol="0">
            <a:spAutoFit/>
          </a:bodyPr>
          <a:lstStyle/>
          <a:p>
            <a:r>
              <a:rPr lang="en-US" sz="2400" dirty="0" smtClean="0">
                <a:solidFill>
                  <a:srgbClr val="FF0000"/>
                </a:solidFill>
                <a:latin typeface="Myriad Pro"/>
                <a:cs typeface="Myriad Pro"/>
              </a:rPr>
              <a:t>Notice that these are the</a:t>
            </a:r>
          </a:p>
          <a:p>
            <a:r>
              <a:rPr lang="en-US" sz="2400" dirty="0" smtClean="0">
                <a:solidFill>
                  <a:srgbClr val="FF0000"/>
                </a:solidFill>
                <a:latin typeface="Myriad Pro"/>
                <a:cs typeface="Myriad Pro"/>
              </a:rPr>
              <a:t>“net forward reaction rates”</a:t>
            </a:r>
          </a:p>
          <a:p>
            <a:r>
              <a:rPr lang="en-US" sz="2400" dirty="0" smtClean="0">
                <a:solidFill>
                  <a:srgbClr val="FF0000"/>
                </a:solidFill>
                <a:latin typeface="Myriad Pro"/>
                <a:cs typeface="Myriad Pro"/>
              </a:rPr>
              <a:t>(we’ll call them v</a:t>
            </a:r>
            <a:r>
              <a:rPr lang="en-US" sz="2400" baseline="-25000" dirty="0" smtClean="0">
                <a:solidFill>
                  <a:srgbClr val="FF0000"/>
                </a:solidFill>
                <a:latin typeface="Myriad Pro"/>
                <a:cs typeface="Myriad Pro"/>
              </a:rPr>
              <a:t>i</a:t>
            </a:r>
            <a:r>
              <a:rPr lang="en-US" sz="2400" dirty="0" smtClean="0">
                <a:solidFill>
                  <a:srgbClr val="FF0000"/>
                </a:solidFill>
                <a:latin typeface="Myriad Pro"/>
                <a:cs typeface="Myriad Pro"/>
              </a:rPr>
              <a:t>)</a:t>
            </a:r>
            <a:endParaRPr lang="en-US" sz="2400" dirty="0">
              <a:solidFill>
                <a:srgbClr val="FF0000"/>
              </a:solidFill>
              <a:latin typeface="Myriad Pro"/>
              <a:cs typeface="Myriad Pro"/>
            </a:endParaRPr>
          </a:p>
        </p:txBody>
      </p:sp>
      <p:sp>
        <p:nvSpPr>
          <p:cNvPr id="2" name="Title 1"/>
          <p:cNvSpPr>
            <a:spLocks noGrp="1"/>
          </p:cNvSpPr>
          <p:nvPr>
            <p:ph type="title"/>
          </p:nvPr>
        </p:nvSpPr>
        <p:spPr/>
        <p:txBody>
          <a:bodyPr>
            <a:normAutofit fontScale="90000"/>
          </a:bodyPr>
          <a:lstStyle/>
          <a:p>
            <a:r>
              <a:rPr lang="en-US" dirty="0" smtClean="0">
                <a:latin typeface="Myriad Pro"/>
                <a:cs typeface="Myriad Pro"/>
              </a:rPr>
              <a:t>Follow-up: systematic method</a:t>
            </a:r>
            <a:br>
              <a:rPr lang="en-US" dirty="0" smtClean="0">
                <a:latin typeface="Myriad Pro"/>
                <a:cs typeface="Myriad Pro"/>
              </a:rPr>
            </a:br>
            <a:r>
              <a:rPr lang="en-US" dirty="0" smtClean="0">
                <a:latin typeface="Myriad Pro"/>
                <a:cs typeface="Myriad Pro"/>
              </a:rPr>
              <a:t>for identifying moieties</a:t>
            </a:r>
            <a:endParaRPr lang="en-US" dirty="0">
              <a:latin typeface="Myriad Pro"/>
              <a:cs typeface="Myriad Pro"/>
            </a:endParaRPr>
          </a:p>
        </p:txBody>
      </p:sp>
      <p:sp>
        <p:nvSpPr>
          <p:cNvPr id="23" name="TextBox 22"/>
          <p:cNvSpPr txBox="1"/>
          <p:nvPr/>
        </p:nvSpPr>
        <p:spPr>
          <a:xfrm>
            <a:off x="457200" y="2005591"/>
            <a:ext cx="8686800" cy="830997"/>
          </a:xfrm>
          <a:prstGeom prst="rect">
            <a:avLst/>
          </a:prstGeom>
          <a:noFill/>
        </p:spPr>
        <p:txBody>
          <a:bodyPr wrap="square" rtlCol="0">
            <a:spAutoFit/>
          </a:bodyPr>
          <a:lstStyle/>
          <a:p>
            <a:r>
              <a:rPr lang="en-US" sz="2400" dirty="0" smtClean="0">
                <a:latin typeface="Myriad Pro"/>
                <a:cs typeface="Myriad Pro"/>
              </a:rPr>
              <a:t>Step three: express the rates of change </a:t>
            </a:r>
            <a:r>
              <a:rPr lang="en-US" sz="2400" dirty="0" smtClean="0">
                <a:latin typeface="Myriad Pro"/>
                <a:cs typeface="Myriad Pro"/>
              </a:rPr>
              <a:t>for each molecular species using the stoichiometry matrix</a:t>
            </a:r>
            <a:endParaRPr lang="en-US" sz="2400" baseline="-25000" dirty="0">
              <a:latin typeface="Myriad Pro"/>
              <a:cs typeface="Myriad Pro"/>
            </a:endParaRPr>
          </a:p>
        </p:txBody>
      </p:sp>
      <p:sp>
        <p:nvSpPr>
          <p:cNvPr id="27" name="TextBox 26"/>
          <p:cNvSpPr txBox="1"/>
          <p:nvPr/>
        </p:nvSpPr>
        <p:spPr>
          <a:xfrm>
            <a:off x="-256986" y="2961115"/>
            <a:ext cx="4560047" cy="830997"/>
          </a:xfrm>
          <a:prstGeom prst="rect">
            <a:avLst/>
          </a:prstGeom>
          <a:noFill/>
        </p:spPr>
        <p:txBody>
          <a:bodyPr wrap="square" rtlCol="0">
            <a:spAutoFit/>
          </a:bodyPr>
          <a:lstStyle/>
          <a:p>
            <a:pPr algn="ctr"/>
            <a:r>
              <a:rPr lang="en-US" sz="2400" dirty="0" smtClean="0">
                <a:latin typeface="Myriad Pro"/>
                <a:cs typeface="Myriad Pro"/>
              </a:rPr>
              <a:t>Found last time using</a:t>
            </a:r>
          </a:p>
          <a:p>
            <a:pPr algn="ctr"/>
            <a:r>
              <a:rPr lang="en-US" sz="2400" dirty="0" smtClean="0">
                <a:latin typeface="Myriad Pro"/>
                <a:cs typeface="Myriad Pro"/>
              </a:rPr>
              <a:t>the law of mass action</a:t>
            </a:r>
            <a:endParaRPr lang="en-US" sz="2400" dirty="0">
              <a:latin typeface="Myriad Pro"/>
              <a:cs typeface="Myriad Pro"/>
            </a:endParaRPr>
          </a:p>
        </p:txBody>
      </p:sp>
      <p:pic>
        <p:nvPicPr>
          <p:cNvPr id="8" name="Picture 7"/>
          <p:cNvPicPr>
            <a:picLocks noChangeAspect="1"/>
          </p:cNvPicPr>
          <p:nvPr/>
        </p:nvPicPr>
        <p:blipFill>
          <a:blip r:embed="rId3"/>
          <a:stretch>
            <a:fillRect/>
          </a:stretch>
        </p:blipFill>
        <p:spPr>
          <a:xfrm>
            <a:off x="315193" y="3783223"/>
            <a:ext cx="3674105" cy="2545229"/>
          </a:xfrm>
          <a:prstGeom prst="rect">
            <a:avLst/>
          </a:prstGeom>
        </p:spPr>
      </p:pic>
      <p:sp>
        <p:nvSpPr>
          <p:cNvPr id="32" name="TextBox 31"/>
          <p:cNvSpPr txBox="1"/>
          <p:nvPr/>
        </p:nvSpPr>
        <p:spPr>
          <a:xfrm>
            <a:off x="4930591" y="3131429"/>
            <a:ext cx="3337856" cy="461665"/>
          </a:xfrm>
          <a:prstGeom prst="rect">
            <a:avLst/>
          </a:prstGeom>
          <a:noFill/>
        </p:spPr>
        <p:txBody>
          <a:bodyPr wrap="square" rtlCol="0">
            <a:spAutoFit/>
          </a:bodyPr>
          <a:lstStyle/>
          <a:p>
            <a:pPr algn="ctr"/>
            <a:r>
              <a:rPr lang="en-US" sz="2400" dirty="0" smtClean="0">
                <a:latin typeface="Myriad Pro"/>
                <a:cs typeface="Myriad Pro"/>
              </a:rPr>
              <a:t>Rewritten in matrix form</a:t>
            </a:r>
            <a:endParaRPr lang="en-US" sz="2400" dirty="0">
              <a:latin typeface="Myriad Pro"/>
              <a:cs typeface="Myriad Pro"/>
            </a:endParaRPr>
          </a:p>
        </p:txBody>
      </p:sp>
      <p:pic>
        <p:nvPicPr>
          <p:cNvPr id="3" name="Picture 2"/>
          <p:cNvPicPr>
            <a:picLocks noChangeAspect="1"/>
          </p:cNvPicPr>
          <p:nvPr/>
        </p:nvPicPr>
        <p:blipFill>
          <a:blip r:embed="rId4"/>
          <a:stretch>
            <a:fillRect/>
          </a:stretch>
        </p:blipFill>
        <p:spPr>
          <a:xfrm>
            <a:off x="4303060" y="4293427"/>
            <a:ext cx="4675839" cy="1724805"/>
          </a:xfrm>
          <a:prstGeom prst="rect">
            <a:avLst/>
          </a:prstGeom>
        </p:spPr>
      </p:pic>
      <p:sp>
        <p:nvSpPr>
          <p:cNvPr id="10" name="Left Brace 9"/>
          <p:cNvSpPr/>
          <p:nvPr/>
        </p:nvSpPr>
        <p:spPr>
          <a:xfrm rot="5400000">
            <a:off x="7933765" y="3455322"/>
            <a:ext cx="493059" cy="1251471"/>
          </a:xfrm>
          <a:prstGeom prst="leftBrace">
            <a:avLst/>
          </a:pr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964825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 grpId="0"/>
      <p:bldP spid="32" grpId="0"/>
      <p:bldP spid="32" grpId="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14897</TotalTime>
  <Words>1895</Words>
  <Application>Microsoft Macintosh PowerPoint</Application>
  <PresentationFormat>On-screen Show (4:3)</PresentationFormat>
  <Paragraphs>247</Paragraphs>
  <Slides>49</Slides>
  <Notes>34</Notes>
  <HiddenSlides>0</HiddenSlides>
  <MMClips>1</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MCB 135 Lecture 6 Enzyme Kinetics</vt:lpstr>
      <vt:lpstr>Recap: moiety conservation restricts how concentrations change together</vt:lpstr>
      <vt:lpstr>Follow-up: systematic method for identifying moieties</vt:lpstr>
      <vt:lpstr>Follow-up: systematic method for identifying moieties</vt:lpstr>
      <vt:lpstr>Follow-up: systematic method for identifying moieties</vt:lpstr>
      <vt:lpstr>Follow-up: systematic method for identifying moieties</vt:lpstr>
      <vt:lpstr>Follow-up: systematic method for identifying moieties</vt:lpstr>
      <vt:lpstr>Follow-up: systematic method for identifying moieties</vt:lpstr>
      <vt:lpstr>Follow-up: systematic method for identifying moieties</vt:lpstr>
      <vt:lpstr>Follow-up: systematic method for identifying moieties</vt:lpstr>
      <vt:lpstr>Follow-up: systematic method for identifying moieties</vt:lpstr>
      <vt:lpstr>Follow-up: systematic method for identifying moieties</vt:lpstr>
      <vt:lpstr>Follow-up: systematic method for identifying moieties</vt:lpstr>
      <vt:lpstr>Follow-up: systematic method for identifying moieties</vt:lpstr>
      <vt:lpstr>Today’s Outline</vt:lpstr>
      <vt:lpstr>Enzyme catalysis is a composite reaction</vt:lpstr>
      <vt:lpstr>Enzyme catalysis is a composite reaction</vt:lpstr>
      <vt:lpstr>Reducing the model’s complexity</vt:lpstr>
      <vt:lpstr>Reducing the model’s complexity</vt:lpstr>
      <vt:lpstr>Recap: common simplifying assumptions</vt:lpstr>
      <vt:lpstr>Simplifying the enzyme catalysis model</vt:lpstr>
      <vt:lpstr>Simplifying the enzyme catalysis model</vt:lpstr>
      <vt:lpstr>How are these species’ concentrations changing with time?</vt:lpstr>
      <vt:lpstr>How are these species’ concentrations changing with time?</vt:lpstr>
      <vt:lpstr>Why does the fast timescale exist?</vt:lpstr>
      <vt:lpstr>Simplifying the model using moiety conservation</vt:lpstr>
      <vt:lpstr>Simplifying the model using moiety conservation</vt:lpstr>
      <vt:lpstr>Exploiting the rapid approach of [C] to quasi-steady-state</vt:lpstr>
      <vt:lpstr>How fast is the product forming?</vt:lpstr>
      <vt:lpstr>The physical interpretation of Km and Vmax</vt:lpstr>
      <vt:lpstr>Approximations at two extremes</vt:lpstr>
      <vt:lpstr>Hyperbolic, not switch-like, behavior</vt:lpstr>
      <vt:lpstr>Not all biological reactions are enzyme-catalyzed</vt:lpstr>
      <vt:lpstr>Not all biological reactions are enzyme-catalyzed</vt:lpstr>
      <vt:lpstr>PowerPoint Presentation</vt:lpstr>
      <vt:lpstr>Simple binding curves have the same form as Michaelis-Menten curves</vt:lpstr>
      <vt:lpstr>PowerPoint Presentation</vt:lpstr>
      <vt:lpstr>How can organisms make switch-like responses with binding/enzyme kinetics?</vt:lpstr>
      <vt:lpstr>Oxygen transport</vt:lpstr>
      <vt:lpstr>Oxygen loading in the lungs can limit oxygen transport</vt:lpstr>
      <vt:lpstr>By forming complexes, oxygen-binding proteins can “hide” oxygen inside the red blood cell</vt:lpstr>
      <vt:lpstr>Ideal properties for an oxygen-binding protein</vt:lpstr>
      <vt:lpstr>The protein hemoglobin has four subunits, each cradling a heme group</vt:lpstr>
      <vt:lpstr>Heme’s absorption spectrum changes on oxygen binding</vt:lpstr>
      <vt:lpstr>The fraction of hemoglobin bound by oxygen can be estimated from the absorption spectrum</vt:lpstr>
      <vt:lpstr>The fraction of hemoglobin bound by oxygen can be estimated from the absorption spectrum</vt:lpstr>
      <vt:lpstr>The fraction of hemoglobin bound by oxygen can be estimated from the absorption spectrum</vt:lpstr>
      <vt:lpstr>Hemoglobin has a sigmoidal, not hyperbolic, binding curve</vt:lpstr>
      <vt:lpstr>Next time: Cooperativity and inhibition </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Wahl</dc:creator>
  <cp:lastModifiedBy>Mary Wahl</cp:lastModifiedBy>
  <cp:revision>441</cp:revision>
  <cp:lastPrinted>2015-02-04T22:26:14Z</cp:lastPrinted>
  <dcterms:created xsi:type="dcterms:W3CDTF">2015-01-26T20:56:14Z</dcterms:created>
  <dcterms:modified xsi:type="dcterms:W3CDTF">2015-02-06T20:29:23Z</dcterms:modified>
</cp:coreProperties>
</file>